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56" r:id="rId5"/>
    <p:sldId id="257" r:id="rId6"/>
    <p:sldId id="270" r:id="rId7"/>
    <p:sldId id="258" r:id="rId8"/>
    <p:sldId id="259" r:id="rId9"/>
    <p:sldId id="260" r:id="rId10"/>
    <p:sldId id="261" r:id="rId11"/>
    <p:sldId id="262" r:id="rId12"/>
    <p:sldId id="264" r:id="rId13"/>
    <p:sldId id="263" r:id="rId14"/>
    <p:sldId id="265" r:id="rId15"/>
    <p:sldId id="266" r:id="rId16"/>
    <p:sldId id="268" r:id="rId17"/>
    <p:sldId id="267"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Smith" initials="SS" lastIdx="1" clrIdx="0">
    <p:extLst>
      <p:ext uri="{19B8F6BF-5375-455C-9EA6-DF929625EA0E}">
        <p15:presenceInfo xmlns:p15="http://schemas.microsoft.com/office/powerpoint/2012/main" userId="S::SSmith@calaborfed.org::f6403034-4559-4c55-adc0-8c69b4a5e8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91A"/>
    <a:srgbClr val="750404"/>
    <a:srgbClr val="760505"/>
    <a:srgbClr val="9E2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E89A15-DADD-4084-B998-B5FCD09EBA5B}" v="21" dt="2021-06-10T16:39:43.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8" autoAdjust="0"/>
    <p:restoredTop sz="94660"/>
  </p:normalViewPr>
  <p:slideViewPr>
    <p:cSldViewPr snapToGrid="0">
      <p:cViewPr varScale="1">
        <p:scale>
          <a:sx n="112" d="100"/>
          <a:sy n="112" d="100"/>
        </p:scale>
        <p:origin x="13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AA9FD-CAEF-4139-A93E-7CC354931131}" type="datetimeFigureOut">
              <a:rPr lang="en-US" smtClean="0"/>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E8D69-3338-4F48-B5F1-0F50A7D4AAFB}" type="slidenum">
              <a:rPr lang="en-US" smtClean="0"/>
              <a:t>‹#›</a:t>
            </a:fld>
            <a:endParaRPr lang="en-US"/>
          </a:p>
        </p:txBody>
      </p:sp>
    </p:spTree>
    <p:extLst>
      <p:ext uri="{BB962C8B-B14F-4D97-AF65-F5344CB8AC3E}">
        <p14:creationId xmlns:p14="http://schemas.microsoft.com/office/powerpoint/2010/main" val="32538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Lincoln Club of OC has been behind every major attack on unions for more than two decades, including the Prop 32 paycheck deception measure in 2012 and Prop 226 paycheck deception measure in 1998. The Lincoln Club funded signature gathering to recall Gray Davis in 2003. The groups is also anti-immigration and pro-Citizens United to allow for unlimited campaign donations from corporations. </a:t>
            </a:r>
          </a:p>
          <a:p>
            <a:pPr marL="228600" indent="-228600">
              <a:buAutoNum type="arabicParenR"/>
            </a:pPr>
            <a:r>
              <a:rPr lang="en-US" dirty="0"/>
              <a:t>California Policy Center – The CPC is part of a national network of right-wing, corporate-funded groups that push anti-union measures like right to work, the Janus decision that limits public sector union membership and scaling back the retirement security of public sector workers. The group has also been very active with an anti-public education agenda, pushing unaccountable charter schools and has ties to former Trump Education Secretary Betsy DeVos. </a:t>
            </a:r>
          </a:p>
          <a:p>
            <a:pPr marL="228600" indent="-228600">
              <a:buAutoNum type="arabicParenR"/>
            </a:pPr>
            <a:r>
              <a:rPr lang="en-US" dirty="0"/>
              <a:t>The recall backers include a number of wealthy donors to Donald Trump who push a MAGA agenda for California. Those donors include Geoff Palmer, a millionaire real estate developer who gave $7 million to Trump’s campaigns and hosted a fundraiser with Trump at his home. He’s also been accused of money laundering. </a:t>
            </a:r>
          </a:p>
          <a:p>
            <a:pPr marL="228600" indent="-228600">
              <a:buAutoNum type="arabicParenR"/>
            </a:pPr>
            <a:r>
              <a:rPr lang="en-US" dirty="0"/>
              <a:t>The recall funders include numerous anti-union millionaires and billionaires like former Arkansas Gov Mike Huckabee, former CA GOP chair Tom Del </a:t>
            </a:r>
            <a:r>
              <a:rPr lang="en-US" dirty="0" err="1"/>
              <a:t>Beccaro</a:t>
            </a:r>
            <a:r>
              <a:rPr lang="en-US" dirty="0"/>
              <a:t> and CEO Dennis </a:t>
            </a:r>
            <a:r>
              <a:rPr lang="en-US" dirty="0" err="1"/>
              <a:t>Troesh</a:t>
            </a:r>
            <a:endParaRPr lang="en-US" dirty="0"/>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135E8D69-3338-4F48-B5F1-0F50A7D4AAFB}" type="slidenum">
              <a:rPr lang="en-US" smtClean="0"/>
              <a:t>6</a:t>
            </a:fld>
            <a:endParaRPr lang="en-US"/>
          </a:p>
        </p:txBody>
      </p:sp>
    </p:spTree>
    <p:extLst>
      <p:ext uri="{BB962C8B-B14F-4D97-AF65-F5344CB8AC3E}">
        <p14:creationId xmlns:p14="http://schemas.microsoft.com/office/powerpoint/2010/main" val="278575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5E8D69-3338-4F48-B5F1-0F50A7D4AAFB}" type="slidenum">
              <a:rPr lang="en-US" smtClean="0"/>
              <a:t>7</a:t>
            </a:fld>
            <a:endParaRPr lang="en-US"/>
          </a:p>
        </p:txBody>
      </p:sp>
    </p:spTree>
    <p:extLst>
      <p:ext uri="{BB962C8B-B14F-4D97-AF65-F5344CB8AC3E}">
        <p14:creationId xmlns:p14="http://schemas.microsoft.com/office/powerpoint/2010/main" val="118676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a Democratic legislature in place, the Governor has broad powers to set policy in California. He can unilaterally issue executive orders and has enormous influence over state agencies like EDD. He can also propose and push massive budget cuts that lead to the loss of thousands of jobs and greatly reduced funding for public schools. He can even roll back the state’s $15 minimum wage without legislative approval</a:t>
            </a:r>
          </a:p>
        </p:txBody>
      </p:sp>
      <p:sp>
        <p:nvSpPr>
          <p:cNvPr id="4" name="Slide Number Placeholder 3"/>
          <p:cNvSpPr>
            <a:spLocks noGrp="1"/>
          </p:cNvSpPr>
          <p:nvPr>
            <p:ph type="sldNum" sz="quarter" idx="5"/>
          </p:nvPr>
        </p:nvSpPr>
        <p:spPr/>
        <p:txBody>
          <a:bodyPr/>
          <a:lstStyle/>
          <a:p>
            <a:fld id="{135E8D69-3338-4F48-B5F1-0F50A7D4AAFB}" type="slidenum">
              <a:rPr lang="en-US" smtClean="0"/>
              <a:t>8</a:t>
            </a:fld>
            <a:endParaRPr lang="en-US"/>
          </a:p>
        </p:txBody>
      </p:sp>
    </p:spTree>
    <p:extLst>
      <p:ext uri="{BB962C8B-B14F-4D97-AF65-F5344CB8AC3E}">
        <p14:creationId xmlns:p14="http://schemas.microsoft.com/office/powerpoint/2010/main" val="259323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https://governornewsomstandswithworkers.com/ for specifics on Gov’s record</a:t>
            </a:r>
          </a:p>
        </p:txBody>
      </p:sp>
      <p:sp>
        <p:nvSpPr>
          <p:cNvPr id="4" name="Slide Number Placeholder 3"/>
          <p:cNvSpPr>
            <a:spLocks noGrp="1"/>
          </p:cNvSpPr>
          <p:nvPr>
            <p:ph type="sldNum" sz="quarter" idx="5"/>
          </p:nvPr>
        </p:nvSpPr>
        <p:spPr/>
        <p:txBody>
          <a:bodyPr/>
          <a:lstStyle/>
          <a:p>
            <a:fld id="{135E8D69-3338-4F48-B5F1-0F50A7D4AAFB}" type="slidenum">
              <a:rPr lang="en-US" smtClean="0"/>
              <a:t>10</a:t>
            </a:fld>
            <a:endParaRPr lang="en-US"/>
          </a:p>
        </p:txBody>
      </p:sp>
    </p:spTree>
    <p:extLst>
      <p:ext uri="{BB962C8B-B14F-4D97-AF65-F5344CB8AC3E}">
        <p14:creationId xmlns:p14="http://schemas.microsoft.com/office/powerpoint/2010/main" val="295015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5E8D69-3338-4F48-B5F1-0F50A7D4AAFB}" type="slidenum">
              <a:rPr lang="en-US" smtClean="0"/>
              <a:t>12</a:t>
            </a:fld>
            <a:endParaRPr lang="en-US"/>
          </a:p>
        </p:txBody>
      </p:sp>
    </p:spTree>
    <p:extLst>
      <p:ext uri="{BB962C8B-B14F-4D97-AF65-F5344CB8AC3E}">
        <p14:creationId xmlns:p14="http://schemas.microsoft.com/office/powerpoint/2010/main" val="132315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79A8-1001-419C-9485-F770899E60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F28D96-FFEA-47EF-BAC9-E717109675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F9F717-4B0D-4FC4-99B1-1BC86E2D7EAB}"/>
              </a:ext>
            </a:extLst>
          </p:cNvPr>
          <p:cNvSpPr>
            <a:spLocks noGrp="1"/>
          </p:cNvSpPr>
          <p:nvPr>
            <p:ph type="dt" sz="half" idx="10"/>
          </p:nvPr>
        </p:nvSpPr>
        <p:spPr/>
        <p:txBody>
          <a:bodyPr/>
          <a:lstStyle/>
          <a:p>
            <a:fld id="{9F8E41C4-1B5A-439F-B324-CD960761592B}" type="datetimeFigureOut">
              <a:rPr lang="en-US" smtClean="0"/>
              <a:t>7/13/2021</a:t>
            </a:fld>
            <a:endParaRPr lang="en-US"/>
          </a:p>
        </p:txBody>
      </p:sp>
      <p:sp>
        <p:nvSpPr>
          <p:cNvPr id="5" name="Footer Placeholder 4">
            <a:extLst>
              <a:ext uri="{FF2B5EF4-FFF2-40B4-BE49-F238E27FC236}">
                <a16:creationId xmlns:a16="http://schemas.microsoft.com/office/drawing/2014/main" id="{E1C48200-90F1-4399-8652-49486BFD7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EE747-DC6E-46CC-BC46-D7B6F2581729}"/>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364825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352F-4A6F-4E86-980C-5B80BBF039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ACADF1-E278-4637-8DAF-BB300535A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5AACC-BB31-40C8-B25F-0C7AC5296D47}"/>
              </a:ext>
            </a:extLst>
          </p:cNvPr>
          <p:cNvSpPr>
            <a:spLocks noGrp="1"/>
          </p:cNvSpPr>
          <p:nvPr>
            <p:ph type="dt" sz="half" idx="10"/>
          </p:nvPr>
        </p:nvSpPr>
        <p:spPr/>
        <p:txBody>
          <a:bodyPr/>
          <a:lstStyle/>
          <a:p>
            <a:fld id="{9F8E41C4-1B5A-439F-B324-CD960761592B}" type="datetimeFigureOut">
              <a:rPr lang="en-US" smtClean="0"/>
              <a:t>7/13/2021</a:t>
            </a:fld>
            <a:endParaRPr lang="en-US"/>
          </a:p>
        </p:txBody>
      </p:sp>
      <p:sp>
        <p:nvSpPr>
          <p:cNvPr id="5" name="Footer Placeholder 4">
            <a:extLst>
              <a:ext uri="{FF2B5EF4-FFF2-40B4-BE49-F238E27FC236}">
                <a16:creationId xmlns:a16="http://schemas.microsoft.com/office/drawing/2014/main" id="{2D18919C-C40B-4572-BBF1-04DEA4C6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83187-0377-4244-933A-8C1327B99477}"/>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369926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4ECD47-E23D-4AAB-A9EA-F0FF37CE6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5EB622-D1A7-4C69-8AE7-2A46E8EAA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DDCB4-0B5E-4C96-AD5F-68FF5CE9B191}"/>
              </a:ext>
            </a:extLst>
          </p:cNvPr>
          <p:cNvSpPr>
            <a:spLocks noGrp="1"/>
          </p:cNvSpPr>
          <p:nvPr>
            <p:ph type="dt" sz="half" idx="10"/>
          </p:nvPr>
        </p:nvSpPr>
        <p:spPr/>
        <p:txBody>
          <a:bodyPr/>
          <a:lstStyle/>
          <a:p>
            <a:fld id="{9F8E41C4-1B5A-439F-B324-CD960761592B}" type="datetimeFigureOut">
              <a:rPr lang="en-US" smtClean="0"/>
              <a:t>7/13/2021</a:t>
            </a:fld>
            <a:endParaRPr lang="en-US"/>
          </a:p>
        </p:txBody>
      </p:sp>
      <p:sp>
        <p:nvSpPr>
          <p:cNvPr id="5" name="Footer Placeholder 4">
            <a:extLst>
              <a:ext uri="{FF2B5EF4-FFF2-40B4-BE49-F238E27FC236}">
                <a16:creationId xmlns:a16="http://schemas.microsoft.com/office/drawing/2014/main" id="{C15D1C27-8819-4AFA-9ED6-B676BC9C8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3985B-AD06-45B8-BE68-7EA728F259D6}"/>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36959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3CB0-A444-42CB-90FF-017A0E2B7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83D17-D09B-440C-BCFB-40AB6213D5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3870D-2690-4B97-9587-FE7A4CCCA560}"/>
              </a:ext>
            </a:extLst>
          </p:cNvPr>
          <p:cNvSpPr>
            <a:spLocks noGrp="1"/>
          </p:cNvSpPr>
          <p:nvPr>
            <p:ph type="dt" sz="half" idx="10"/>
          </p:nvPr>
        </p:nvSpPr>
        <p:spPr/>
        <p:txBody>
          <a:bodyPr/>
          <a:lstStyle/>
          <a:p>
            <a:fld id="{9F8E41C4-1B5A-439F-B324-CD960761592B}" type="datetimeFigureOut">
              <a:rPr lang="en-US" smtClean="0"/>
              <a:t>7/13/2021</a:t>
            </a:fld>
            <a:endParaRPr lang="en-US"/>
          </a:p>
        </p:txBody>
      </p:sp>
      <p:sp>
        <p:nvSpPr>
          <p:cNvPr id="5" name="Footer Placeholder 4">
            <a:extLst>
              <a:ext uri="{FF2B5EF4-FFF2-40B4-BE49-F238E27FC236}">
                <a16:creationId xmlns:a16="http://schemas.microsoft.com/office/drawing/2014/main" id="{16F6C67C-9E2F-4217-9E68-B83B81465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644B3-640D-4451-8827-9145736644E2}"/>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264516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6824-5FEF-4F21-8ABA-466120752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41F58-DC29-4375-86A0-83C66F0913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7BDE22-5762-4256-B9ED-0BDB4425444B}"/>
              </a:ext>
            </a:extLst>
          </p:cNvPr>
          <p:cNvSpPr>
            <a:spLocks noGrp="1"/>
          </p:cNvSpPr>
          <p:nvPr>
            <p:ph type="dt" sz="half" idx="10"/>
          </p:nvPr>
        </p:nvSpPr>
        <p:spPr/>
        <p:txBody>
          <a:bodyPr/>
          <a:lstStyle/>
          <a:p>
            <a:fld id="{9F8E41C4-1B5A-439F-B324-CD960761592B}" type="datetimeFigureOut">
              <a:rPr lang="en-US" smtClean="0"/>
              <a:t>7/13/2021</a:t>
            </a:fld>
            <a:endParaRPr lang="en-US"/>
          </a:p>
        </p:txBody>
      </p:sp>
      <p:sp>
        <p:nvSpPr>
          <p:cNvPr id="5" name="Footer Placeholder 4">
            <a:extLst>
              <a:ext uri="{FF2B5EF4-FFF2-40B4-BE49-F238E27FC236}">
                <a16:creationId xmlns:a16="http://schemas.microsoft.com/office/drawing/2014/main" id="{198C6438-B3D9-4B2A-ACC9-345673534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3063F-239F-4A94-BF63-C4FA862972F2}"/>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396469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6899-0DB4-4E8F-BA79-A4BECBD6F8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AAB79-0303-45F0-A912-B2D1717285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EC3A1E-5A04-4BEC-916D-E7FF782AC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568F4E-C563-4056-BD20-B1930886C2E1}"/>
              </a:ext>
            </a:extLst>
          </p:cNvPr>
          <p:cNvSpPr>
            <a:spLocks noGrp="1"/>
          </p:cNvSpPr>
          <p:nvPr>
            <p:ph type="dt" sz="half" idx="10"/>
          </p:nvPr>
        </p:nvSpPr>
        <p:spPr/>
        <p:txBody>
          <a:bodyPr/>
          <a:lstStyle/>
          <a:p>
            <a:fld id="{9F8E41C4-1B5A-439F-B324-CD960761592B}" type="datetimeFigureOut">
              <a:rPr lang="en-US" smtClean="0"/>
              <a:t>7/13/2021</a:t>
            </a:fld>
            <a:endParaRPr lang="en-US"/>
          </a:p>
        </p:txBody>
      </p:sp>
      <p:sp>
        <p:nvSpPr>
          <p:cNvPr id="6" name="Footer Placeholder 5">
            <a:extLst>
              <a:ext uri="{FF2B5EF4-FFF2-40B4-BE49-F238E27FC236}">
                <a16:creationId xmlns:a16="http://schemas.microsoft.com/office/drawing/2014/main" id="{7D18F9C1-1BC9-4454-8E40-2E0573A84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C63FB-E137-4466-B247-921D4AE29FA8}"/>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310533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CA0A-F011-400B-A4D1-1831FC6643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EF1D93-CC20-4EB2-9D2A-D3DF01B85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ED3D60-BB1F-451B-B9E8-C405AF2FE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C3138A-18F3-434D-84F6-53905A322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DEC8B-FC52-4907-918D-0C85A15AB6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ED416B-E3E6-415D-BDBE-DABDCE6CD06A}"/>
              </a:ext>
            </a:extLst>
          </p:cNvPr>
          <p:cNvSpPr>
            <a:spLocks noGrp="1"/>
          </p:cNvSpPr>
          <p:nvPr>
            <p:ph type="dt" sz="half" idx="10"/>
          </p:nvPr>
        </p:nvSpPr>
        <p:spPr/>
        <p:txBody>
          <a:bodyPr/>
          <a:lstStyle/>
          <a:p>
            <a:fld id="{9F8E41C4-1B5A-439F-B324-CD960761592B}" type="datetimeFigureOut">
              <a:rPr lang="en-US" smtClean="0"/>
              <a:t>7/13/2021</a:t>
            </a:fld>
            <a:endParaRPr lang="en-US"/>
          </a:p>
        </p:txBody>
      </p:sp>
      <p:sp>
        <p:nvSpPr>
          <p:cNvPr id="8" name="Footer Placeholder 7">
            <a:extLst>
              <a:ext uri="{FF2B5EF4-FFF2-40B4-BE49-F238E27FC236}">
                <a16:creationId xmlns:a16="http://schemas.microsoft.com/office/drawing/2014/main" id="{91F7FFC7-6789-4433-93AE-4D2922D03F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C81E9-19DA-46D9-A96D-77916E9D249B}"/>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163026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F3908-5EB7-4FB0-BF0A-67C55D9B48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B182E6-7BF2-425A-9C32-A13E59094646}"/>
              </a:ext>
            </a:extLst>
          </p:cNvPr>
          <p:cNvSpPr>
            <a:spLocks noGrp="1"/>
          </p:cNvSpPr>
          <p:nvPr>
            <p:ph type="dt" sz="half" idx="10"/>
          </p:nvPr>
        </p:nvSpPr>
        <p:spPr/>
        <p:txBody>
          <a:bodyPr/>
          <a:lstStyle/>
          <a:p>
            <a:fld id="{9F8E41C4-1B5A-439F-B324-CD960761592B}" type="datetimeFigureOut">
              <a:rPr lang="en-US" smtClean="0"/>
              <a:t>7/13/2021</a:t>
            </a:fld>
            <a:endParaRPr lang="en-US"/>
          </a:p>
        </p:txBody>
      </p:sp>
      <p:sp>
        <p:nvSpPr>
          <p:cNvPr id="4" name="Footer Placeholder 3">
            <a:extLst>
              <a:ext uri="{FF2B5EF4-FFF2-40B4-BE49-F238E27FC236}">
                <a16:creationId xmlns:a16="http://schemas.microsoft.com/office/drawing/2014/main" id="{178184C2-F7E1-4DF4-9515-2DDF2838D7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FBA346-79C0-4F10-A172-E4FA866FA463}"/>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137335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3CDD5-47A9-4A68-A26E-1E8B17409054}"/>
              </a:ext>
            </a:extLst>
          </p:cNvPr>
          <p:cNvSpPr>
            <a:spLocks noGrp="1"/>
          </p:cNvSpPr>
          <p:nvPr>
            <p:ph type="dt" sz="half" idx="10"/>
          </p:nvPr>
        </p:nvSpPr>
        <p:spPr/>
        <p:txBody>
          <a:bodyPr/>
          <a:lstStyle/>
          <a:p>
            <a:fld id="{9F8E41C4-1B5A-439F-B324-CD960761592B}" type="datetimeFigureOut">
              <a:rPr lang="en-US" smtClean="0"/>
              <a:t>7/13/2021</a:t>
            </a:fld>
            <a:endParaRPr lang="en-US"/>
          </a:p>
        </p:txBody>
      </p:sp>
      <p:sp>
        <p:nvSpPr>
          <p:cNvPr id="3" name="Footer Placeholder 2">
            <a:extLst>
              <a:ext uri="{FF2B5EF4-FFF2-40B4-BE49-F238E27FC236}">
                <a16:creationId xmlns:a16="http://schemas.microsoft.com/office/drawing/2014/main" id="{AF27FD96-C765-4444-94E1-AC4C8872F9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17975-EF9E-476F-9DA6-69B5353B56AE}"/>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72114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2C90-DDE1-45EB-980B-946BBB190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31DC6-9166-4370-BB93-04646289B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64D2F5-45D9-4196-A1F6-2FDC4F1B4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E7DB1-4F43-4C3F-BA61-35D9107D1315}"/>
              </a:ext>
            </a:extLst>
          </p:cNvPr>
          <p:cNvSpPr>
            <a:spLocks noGrp="1"/>
          </p:cNvSpPr>
          <p:nvPr>
            <p:ph type="dt" sz="half" idx="10"/>
          </p:nvPr>
        </p:nvSpPr>
        <p:spPr/>
        <p:txBody>
          <a:bodyPr/>
          <a:lstStyle/>
          <a:p>
            <a:fld id="{9F8E41C4-1B5A-439F-B324-CD960761592B}" type="datetimeFigureOut">
              <a:rPr lang="en-US" smtClean="0"/>
              <a:t>7/13/2021</a:t>
            </a:fld>
            <a:endParaRPr lang="en-US"/>
          </a:p>
        </p:txBody>
      </p:sp>
      <p:sp>
        <p:nvSpPr>
          <p:cNvPr id="6" name="Footer Placeholder 5">
            <a:extLst>
              <a:ext uri="{FF2B5EF4-FFF2-40B4-BE49-F238E27FC236}">
                <a16:creationId xmlns:a16="http://schemas.microsoft.com/office/drawing/2014/main" id="{09810382-02E8-4DE7-AF85-EEFFA0F82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694E8-867D-44A4-974B-236D1D90DC26}"/>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54025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8BBE-5BC6-4CB4-8DC6-2C3125674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ABADAD-1C8B-455B-BDFD-73ED41792B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9F0CB7-EB43-4F0B-A2CA-718916161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82C6B-CA9E-44A9-9954-9D71C9BBA1C9}"/>
              </a:ext>
            </a:extLst>
          </p:cNvPr>
          <p:cNvSpPr>
            <a:spLocks noGrp="1"/>
          </p:cNvSpPr>
          <p:nvPr>
            <p:ph type="dt" sz="half" idx="10"/>
          </p:nvPr>
        </p:nvSpPr>
        <p:spPr/>
        <p:txBody>
          <a:bodyPr/>
          <a:lstStyle/>
          <a:p>
            <a:fld id="{9F8E41C4-1B5A-439F-B324-CD960761592B}" type="datetimeFigureOut">
              <a:rPr lang="en-US" smtClean="0"/>
              <a:t>7/13/2021</a:t>
            </a:fld>
            <a:endParaRPr lang="en-US"/>
          </a:p>
        </p:txBody>
      </p:sp>
      <p:sp>
        <p:nvSpPr>
          <p:cNvPr id="6" name="Footer Placeholder 5">
            <a:extLst>
              <a:ext uri="{FF2B5EF4-FFF2-40B4-BE49-F238E27FC236}">
                <a16:creationId xmlns:a16="http://schemas.microsoft.com/office/drawing/2014/main" id="{8999924F-5CE8-437E-8959-B65CE6182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B5B3B-1A5E-42BE-B637-5C148D7A48D2}"/>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241386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83ACB4-012F-4F5E-85F4-69FD8E57AA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462954-518D-48A5-976E-A0AF60ADA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9FCF6-923D-4051-8381-1D9286D9B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E41C4-1B5A-439F-B324-CD960761592B}" type="datetimeFigureOut">
              <a:rPr lang="en-US" smtClean="0"/>
              <a:t>7/13/2021</a:t>
            </a:fld>
            <a:endParaRPr lang="en-US"/>
          </a:p>
        </p:txBody>
      </p:sp>
      <p:sp>
        <p:nvSpPr>
          <p:cNvPr id="5" name="Footer Placeholder 4">
            <a:extLst>
              <a:ext uri="{FF2B5EF4-FFF2-40B4-BE49-F238E27FC236}">
                <a16:creationId xmlns:a16="http://schemas.microsoft.com/office/drawing/2014/main" id="{80A9D9C2-F733-450D-9950-91DD92B13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4CDAE0-3333-439C-8FF4-6833A54B21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4E355-E64F-440E-9A65-FDD49B2F1A9C}" type="slidenum">
              <a:rPr lang="en-US" smtClean="0"/>
              <a:t>‹#›</a:t>
            </a:fld>
            <a:endParaRPr lang="en-US"/>
          </a:p>
        </p:txBody>
      </p:sp>
    </p:spTree>
    <p:extLst>
      <p:ext uri="{BB962C8B-B14F-4D97-AF65-F5344CB8AC3E}">
        <p14:creationId xmlns:p14="http://schemas.microsoft.com/office/powerpoint/2010/main" val="39885862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vernornewsomstandswithworkers.com/Resour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blum@calaborfed.org" TargetMode="External"/><Relationship Id="rId2" Type="http://schemas.openxmlformats.org/officeDocument/2006/relationships/hyperlink" Target="mailto:ssmith@calaborfed.or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mailto:ssachen@calaborfed.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oantiworkerrecal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E6916E-8438-4CAF-B6BE-22D6E6DA1ECF}"/>
              </a:ext>
            </a:extLst>
          </p:cNvPr>
          <p:cNvSpPr>
            <a:spLocks noGrp="1"/>
          </p:cNvSpPr>
          <p:nvPr>
            <p:ph type="ctrTitle"/>
          </p:nvPr>
        </p:nvSpPr>
        <p:spPr/>
        <p:txBody>
          <a:bodyPr/>
          <a:lstStyle/>
          <a:p>
            <a:endParaRPr lang="en-US"/>
          </a:p>
        </p:txBody>
      </p:sp>
      <p:pic>
        <p:nvPicPr>
          <p:cNvPr id="11" name="Picture 10" descr="A group of people holding signs&#10;&#10;Description automatically generated">
            <a:extLst>
              <a:ext uri="{FF2B5EF4-FFF2-40B4-BE49-F238E27FC236}">
                <a16:creationId xmlns:a16="http://schemas.microsoft.com/office/drawing/2014/main" id="{A8621E5C-FE9C-4428-BA86-08CFC0BD6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75" y="0"/>
            <a:ext cx="10340197" cy="5538288"/>
          </a:xfrm>
          <a:prstGeom prst="rect">
            <a:avLst/>
          </a:prstGeom>
        </p:spPr>
      </p:pic>
      <p:pic>
        <p:nvPicPr>
          <p:cNvPr id="13" name="Picture 12">
            <a:extLst>
              <a:ext uri="{FF2B5EF4-FFF2-40B4-BE49-F238E27FC236}">
                <a16:creationId xmlns:a16="http://schemas.microsoft.com/office/drawing/2014/main" id="{369E9F54-397C-468C-A611-36AB9D1C8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99777">
            <a:off x="-640463" y="5189323"/>
            <a:ext cx="13271166" cy="1327117"/>
          </a:xfrm>
          <a:prstGeom prst="rect">
            <a:avLst/>
          </a:prstGeom>
        </p:spPr>
      </p:pic>
    </p:spTree>
    <p:extLst>
      <p:ext uri="{BB962C8B-B14F-4D97-AF65-F5344CB8AC3E}">
        <p14:creationId xmlns:p14="http://schemas.microsoft.com/office/powerpoint/2010/main" val="18803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2488F-95E4-432D-8819-F7C39018B3FF}"/>
              </a:ext>
            </a:extLst>
          </p:cNvPr>
          <p:cNvSpPr>
            <a:spLocks noGrp="1"/>
          </p:cNvSpPr>
          <p:nvPr>
            <p:ph idx="1"/>
          </p:nvPr>
        </p:nvSpPr>
        <p:spPr>
          <a:xfrm>
            <a:off x="110908" y="5688388"/>
            <a:ext cx="12547883" cy="576198"/>
          </a:xfrm>
        </p:spPr>
        <p:txBody>
          <a:bodyPr>
            <a:normAutofit fontScale="85000" lnSpcReduction="10000"/>
          </a:bodyPr>
          <a:lstStyle/>
          <a:p>
            <a:r>
              <a:rPr lang="en-US" dirty="0">
                <a:latin typeface="Bahnschrift" panose="020B0502040204020203" pitchFamily="34" charset="0"/>
              </a:rPr>
              <a:t>But this recall isn’t about any one individual. It’s about a direct attack on union values.</a:t>
            </a:r>
          </a:p>
        </p:txBody>
      </p:sp>
      <p:pic>
        <p:nvPicPr>
          <p:cNvPr id="7" name="Picture 6" descr="A picture containing ceiling, person, group&#10;&#10;Description automatically generated">
            <a:extLst>
              <a:ext uri="{FF2B5EF4-FFF2-40B4-BE49-F238E27FC236}">
                <a16:creationId xmlns:a16="http://schemas.microsoft.com/office/drawing/2014/main" id="{04775052-E4A2-48B7-BED6-5CF06F8C8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336" y="933814"/>
            <a:ext cx="6216068" cy="4361337"/>
          </a:xfrm>
          <a:prstGeom prst="rect">
            <a:avLst/>
          </a:prstGeom>
        </p:spPr>
      </p:pic>
      <p:sp>
        <p:nvSpPr>
          <p:cNvPr id="9" name="TextBox 8">
            <a:extLst>
              <a:ext uri="{FF2B5EF4-FFF2-40B4-BE49-F238E27FC236}">
                <a16:creationId xmlns:a16="http://schemas.microsoft.com/office/drawing/2014/main" id="{CFA08BC4-3269-4AEA-B52E-503F9F54F52A}"/>
              </a:ext>
            </a:extLst>
          </p:cNvPr>
          <p:cNvSpPr txBox="1"/>
          <p:nvPr/>
        </p:nvSpPr>
        <p:spPr>
          <a:xfrm>
            <a:off x="124486" y="1097892"/>
            <a:ext cx="5689718" cy="1200329"/>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Bahnschrift" panose="020B0502040204020203" pitchFamily="34" charset="0"/>
              </a:rPr>
              <a:t>While we haven’t always agreed with the Governor, he’s signed critical bills that have advanced workers’ rights.</a:t>
            </a:r>
            <a:endParaRPr lang="en-US" sz="2800" dirty="0">
              <a:latin typeface="Bahnschrift" panose="020B0502040204020203" pitchFamily="34" charset="0"/>
            </a:endParaRPr>
          </a:p>
        </p:txBody>
      </p:sp>
      <p:sp>
        <p:nvSpPr>
          <p:cNvPr id="11" name="TextBox 10">
            <a:extLst>
              <a:ext uri="{FF2B5EF4-FFF2-40B4-BE49-F238E27FC236}">
                <a16:creationId xmlns:a16="http://schemas.microsoft.com/office/drawing/2014/main" id="{D87D7B0F-32B0-477A-968E-FFB22A8AB5EB}"/>
              </a:ext>
            </a:extLst>
          </p:cNvPr>
          <p:cNvSpPr txBox="1"/>
          <p:nvPr/>
        </p:nvSpPr>
        <p:spPr>
          <a:xfrm>
            <a:off x="102331" y="3974382"/>
            <a:ext cx="5533194"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Bahnschrift" panose="020B0502040204020203" pitchFamily="34" charset="0"/>
              </a:rPr>
              <a:t>The Governor’s door is always open to Labor and he’s been a ally on many issues we prioritize.</a:t>
            </a:r>
          </a:p>
        </p:txBody>
      </p:sp>
      <p:sp>
        <p:nvSpPr>
          <p:cNvPr id="12" name="Rectangle 11">
            <a:extLst>
              <a:ext uri="{FF2B5EF4-FFF2-40B4-BE49-F238E27FC236}">
                <a16:creationId xmlns:a16="http://schemas.microsoft.com/office/drawing/2014/main" id="{476C31BE-C2DD-4F08-98D7-E43F8551D14B}"/>
              </a:ext>
            </a:extLst>
          </p:cNvPr>
          <p:cNvSpPr/>
          <p:nvPr/>
        </p:nvSpPr>
        <p:spPr>
          <a:xfrm>
            <a:off x="-7374" y="146196"/>
            <a:ext cx="12199374" cy="88488"/>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A6231B-A23F-4FFE-B885-76C25BA31A7E}"/>
              </a:ext>
            </a:extLst>
          </p:cNvPr>
          <p:cNvSpPr/>
          <p:nvPr/>
        </p:nvSpPr>
        <p:spPr>
          <a:xfrm>
            <a:off x="-7374" y="6700910"/>
            <a:ext cx="12199374" cy="88488"/>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877F43-B6B8-40AD-91B6-A392C2BC0F4F}"/>
              </a:ext>
            </a:extLst>
          </p:cNvPr>
          <p:cNvSpPr txBox="1"/>
          <p:nvPr/>
        </p:nvSpPr>
        <p:spPr>
          <a:xfrm>
            <a:off x="124486" y="2697773"/>
            <a:ext cx="5662850" cy="83099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Bahnschrift" panose="020B0502040204020203" pitchFamily="34" charset="0"/>
              </a:rPr>
              <a:t>He partnered with Labor to get vaccines to essential workers.</a:t>
            </a:r>
          </a:p>
        </p:txBody>
      </p:sp>
    </p:spTree>
    <p:extLst>
      <p:ext uri="{BB962C8B-B14F-4D97-AF65-F5344CB8AC3E}">
        <p14:creationId xmlns:p14="http://schemas.microsoft.com/office/powerpoint/2010/main" val="329404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logo&#10;&#10;Description automatically generated">
            <a:extLst>
              <a:ext uri="{FF2B5EF4-FFF2-40B4-BE49-F238E27FC236}">
                <a16:creationId xmlns:a16="http://schemas.microsoft.com/office/drawing/2014/main" id="{A55DA230-AD8B-492E-B993-6E459DD9C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036" y="1626198"/>
            <a:ext cx="3342968" cy="4258557"/>
          </a:xfrm>
          <a:prstGeom prst="rect">
            <a:avLst/>
          </a:prstGeom>
        </p:spPr>
      </p:pic>
      <p:sp>
        <p:nvSpPr>
          <p:cNvPr id="11" name="Oval 10">
            <a:extLst>
              <a:ext uri="{FF2B5EF4-FFF2-40B4-BE49-F238E27FC236}">
                <a16:creationId xmlns:a16="http://schemas.microsoft.com/office/drawing/2014/main" id="{E6965520-AFA8-4004-BDCA-C413FB8C9CAC}"/>
              </a:ext>
            </a:extLst>
          </p:cNvPr>
          <p:cNvSpPr/>
          <p:nvPr/>
        </p:nvSpPr>
        <p:spPr>
          <a:xfrm>
            <a:off x="3292582" y="1378282"/>
            <a:ext cx="5169310" cy="5169310"/>
          </a:xfrm>
          <a:prstGeom prst="ellipse">
            <a:avLst/>
          </a:prstGeom>
          <a:noFill/>
          <a:ln w="76200">
            <a:solidFill>
              <a:srgbClr val="7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7C092A-64CA-42D1-A0E6-20330C3726D0}"/>
              </a:ext>
            </a:extLst>
          </p:cNvPr>
          <p:cNvSpPr/>
          <p:nvPr/>
        </p:nvSpPr>
        <p:spPr>
          <a:xfrm>
            <a:off x="1924665" y="0"/>
            <a:ext cx="8524568" cy="1082906"/>
          </a:xfrm>
          <a:prstGeom prst="rect">
            <a:avLst/>
          </a:prstGeom>
          <a:solidFill>
            <a:srgbClr val="1E1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CF63FA-8441-4DA6-ADA0-D35A806773D0}"/>
              </a:ext>
            </a:extLst>
          </p:cNvPr>
          <p:cNvSpPr>
            <a:spLocks noGrp="1"/>
          </p:cNvSpPr>
          <p:nvPr>
            <p:ph type="title"/>
          </p:nvPr>
        </p:nvSpPr>
        <p:spPr>
          <a:xfrm>
            <a:off x="934064" y="-143243"/>
            <a:ext cx="10613923" cy="1325563"/>
          </a:xfrm>
        </p:spPr>
        <p:txBody>
          <a:bodyPr>
            <a:normAutofit/>
          </a:bodyPr>
          <a:lstStyle/>
          <a:p>
            <a:pPr algn="ctr"/>
            <a:r>
              <a:rPr lang="en-US" sz="4800" dirty="0">
                <a:solidFill>
                  <a:schemeClr val="bg1"/>
                </a:solidFill>
                <a:latin typeface="Bahnschrift" panose="020B0502040204020203" pitchFamily="34" charset="0"/>
              </a:rPr>
              <a:t>Labor </a:t>
            </a:r>
            <a:r>
              <a:rPr lang="en-US" sz="4800" b="1" dirty="0">
                <a:solidFill>
                  <a:schemeClr val="bg1"/>
                </a:solidFill>
                <a:latin typeface="Bahnschrift" panose="020B0502040204020203" pitchFamily="34" charset="0"/>
              </a:rPr>
              <a:t>WILL</a:t>
            </a:r>
            <a:r>
              <a:rPr lang="en-US" sz="4800" dirty="0">
                <a:solidFill>
                  <a:schemeClr val="bg1"/>
                </a:solidFill>
                <a:latin typeface="Bahnschrift" panose="020B0502040204020203" pitchFamily="34" charset="0"/>
              </a:rPr>
              <a:t> Stop the Recall</a:t>
            </a:r>
          </a:p>
        </p:txBody>
      </p:sp>
      <p:sp>
        <p:nvSpPr>
          <p:cNvPr id="3" name="Content Placeholder 2">
            <a:extLst>
              <a:ext uri="{FF2B5EF4-FFF2-40B4-BE49-F238E27FC236}">
                <a16:creationId xmlns:a16="http://schemas.microsoft.com/office/drawing/2014/main" id="{E12420D0-F3CB-4387-B7DE-2CCE4270B9F0}"/>
              </a:ext>
            </a:extLst>
          </p:cNvPr>
          <p:cNvSpPr>
            <a:spLocks noGrp="1"/>
          </p:cNvSpPr>
          <p:nvPr>
            <p:ph idx="1"/>
          </p:nvPr>
        </p:nvSpPr>
        <p:spPr>
          <a:xfrm>
            <a:off x="329385" y="1406683"/>
            <a:ext cx="3601065" cy="1706961"/>
          </a:xfrm>
        </p:spPr>
        <p:txBody>
          <a:bodyPr>
            <a:normAutofit/>
          </a:bodyPr>
          <a:lstStyle/>
          <a:p>
            <a:pPr marL="0" indent="0">
              <a:buNone/>
            </a:pPr>
            <a:r>
              <a:rPr lang="en-US" dirty="0">
                <a:latin typeface="Bahnschrift" panose="020B0502040204020203" pitchFamily="34" charset="0"/>
              </a:rPr>
              <a:t>In a low turnout special election, our efforts </a:t>
            </a:r>
            <a:r>
              <a:rPr lang="en-US" sz="3200" b="1" dirty="0">
                <a:latin typeface="Bahnschrift" panose="020B0502040204020203" pitchFamily="34" charset="0"/>
              </a:rPr>
              <a:t>WILL</a:t>
            </a:r>
            <a:r>
              <a:rPr lang="en-US" dirty="0">
                <a:latin typeface="Bahnschrift" panose="020B0502040204020203" pitchFamily="34" charset="0"/>
              </a:rPr>
              <a:t> make the difference.</a:t>
            </a:r>
          </a:p>
        </p:txBody>
      </p:sp>
      <p:sp>
        <p:nvSpPr>
          <p:cNvPr id="6" name="TextBox 5">
            <a:extLst>
              <a:ext uri="{FF2B5EF4-FFF2-40B4-BE49-F238E27FC236}">
                <a16:creationId xmlns:a16="http://schemas.microsoft.com/office/drawing/2014/main" id="{5FB5BEBD-A686-433E-8249-FEE929553976}"/>
              </a:ext>
            </a:extLst>
          </p:cNvPr>
          <p:cNvSpPr txBox="1"/>
          <p:nvPr/>
        </p:nvSpPr>
        <p:spPr>
          <a:xfrm>
            <a:off x="307261" y="3802250"/>
            <a:ext cx="3342968" cy="2739211"/>
          </a:xfrm>
          <a:prstGeom prst="rect">
            <a:avLst/>
          </a:prstGeom>
          <a:noFill/>
        </p:spPr>
        <p:txBody>
          <a:bodyPr wrap="square">
            <a:spAutoFit/>
          </a:bodyPr>
          <a:lstStyle/>
          <a:p>
            <a:r>
              <a:rPr lang="en-US" sz="2800" dirty="0">
                <a:latin typeface="Bahnschrift" panose="020B0502040204020203" pitchFamily="34" charset="0"/>
              </a:rPr>
              <a:t>Because we only have several months before Election Day, the campaign starts </a:t>
            </a:r>
            <a:r>
              <a:rPr lang="en-US" sz="3200" b="1" dirty="0">
                <a:latin typeface="Bahnschrift" panose="020B0502040204020203" pitchFamily="34" charset="0"/>
              </a:rPr>
              <a:t>NOW</a:t>
            </a:r>
            <a:r>
              <a:rPr lang="en-US" sz="3200" dirty="0">
                <a:latin typeface="Bahnschrift" panose="020B0502040204020203" pitchFamily="34" charset="0"/>
              </a:rPr>
              <a:t>.</a:t>
            </a:r>
            <a:endParaRPr lang="en-US" sz="2800" dirty="0">
              <a:latin typeface="Bahnschrift" panose="020B0502040204020203" pitchFamily="34" charset="0"/>
            </a:endParaRPr>
          </a:p>
        </p:txBody>
      </p:sp>
      <p:sp>
        <p:nvSpPr>
          <p:cNvPr id="8" name="TextBox 7">
            <a:extLst>
              <a:ext uri="{FF2B5EF4-FFF2-40B4-BE49-F238E27FC236}">
                <a16:creationId xmlns:a16="http://schemas.microsoft.com/office/drawing/2014/main" id="{4A912184-0493-4D56-B73D-4A4BD7749248}"/>
              </a:ext>
            </a:extLst>
          </p:cNvPr>
          <p:cNvSpPr txBox="1"/>
          <p:nvPr/>
        </p:nvSpPr>
        <p:spPr>
          <a:xfrm>
            <a:off x="8254178" y="1374702"/>
            <a:ext cx="3839500" cy="3108543"/>
          </a:xfrm>
          <a:prstGeom prst="rect">
            <a:avLst/>
          </a:prstGeom>
          <a:noFill/>
        </p:spPr>
        <p:txBody>
          <a:bodyPr wrap="square">
            <a:spAutoFit/>
          </a:bodyPr>
          <a:lstStyle/>
          <a:p>
            <a:pPr algn="r"/>
            <a:r>
              <a:rPr lang="en-US" sz="2800" dirty="0">
                <a:latin typeface="Bahnschrift" panose="020B0502040204020203" pitchFamily="34" charset="0"/>
              </a:rPr>
              <a:t>We must connect with voters (especially our members) one-on-one through door knocking, worksite, phones, texts and digital.</a:t>
            </a:r>
          </a:p>
        </p:txBody>
      </p:sp>
      <p:sp>
        <p:nvSpPr>
          <p:cNvPr id="10" name="TextBox 9">
            <a:extLst>
              <a:ext uri="{FF2B5EF4-FFF2-40B4-BE49-F238E27FC236}">
                <a16:creationId xmlns:a16="http://schemas.microsoft.com/office/drawing/2014/main" id="{1E296C8D-CE13-40CA-823F-08EDE7AC34F0}"/>
              </a:ext>
            </a:extLst>
          </p:cNvPr>
          <p:cNvSpPr txBox="1"/>
          <p:nvPr/>
        </p:nvSpPr>
        <p:spPr>
          <a:xfrm>
            <a:off x="8423783" y="4715509"/>
            <a:ext cx="3561742" cy="1877437"/>
          </a:xfrm>
          <a:prstGeom prst="rect">
            <a:avLst/>
          </a:prstGeom>
          <a:noFill/>
        </p:spPr>
        <p:txBody>
          <a:bodyPr wrap="square">
            <a:spAutoFit/>
          </a:bodyPr>
          <a:lstStyle/>
          <a:p>
            <a:pPr algn="r"/>
            <a:r>
              <a:rPr lang="en-US" sz="2800" dirty="0">
                <a:latin typeface="Bahnschrift" panose="020B0502040204020203" pitchFamily="34" charset="0"/>
              </a:rPr>
              <a:t>Turning out union voters and base voters is the </a:t>
            </a:r>
            <a:r>
              <a:rPr lang="en-US" sz="3200" b="1" dirty="0">
                <a:latin typeface="Bahnschrift" panose="020B0502040204020203" pitchFamily="34" charset="0"/>
              </a:rPr>
              <a:t>KEY</a:t>
            </a:r>
            <a:r>
              <a:rPr lang="en-US" sz="2800" dirty="0">
                <a:latin typeface="Bahnschrift" panose="020B0502040204020203" pitchFamily="34" charset="0"/>
              </a:rPr>
              <a:t> to winning.</a:t>
            </a:r>
          </a:p>
        </p:txBody>
      </p:sp>
      <p:sp>
        <p:nvSpPr>
          <p:cNvPr id="13" name="Rectangle 12">
            <a:extLst>
              <a:ext uri="{FF2B5EF4-FFF2-40B4-BE49-F238E27FC236}">
                <a16:creationId xmlns:a16="http://schemas.microsoft.com/office/drawing/2014/main" id="{A43F050E-40A5-481A-A062-3F174F7FB288}"/>
              </a:ext>
            </a:extLst>
          </p:cNvPr>
          <p:cNvSpPr/>
          <p:nvPr/>
        </p:nvSpPr>
        <p:spPr>
          <a:xfrm>
            <a:off x="-7374" y="6700910"/>
            <a:ext cx="12199374" cy="88488"/>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99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8AC2CB2-6388-40A5-A8D8-BE14292831A1}"/>
              </a:ext>
            </a:extLst>
          </p:cNvPr>
          <p:cNvSpPr/>
          <p:nvPr/>
        </p:nvSpPr>
        <p:spPr>
          <a:xfrm>
            <a:off x="6518031" y="5093108"/>
            <a:ext cx="1359877" cy="400110"/>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56D4ADC-5C0E-41CD-94FB-534DB8931ABB}"/>
              </a:ext>
            </a:extLst>
          </p:cNvPr>
          <p:cNvSpPr/>
          <p:nvPr/>
        </p:nvSpPr>
        <p:spPr>
          <a:xfrm>
            <a:off x="6463440" y="4379913"/>
            <a:ext cx="1955409" cy="400110"/>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7A140DA-DEB8-45E2-BB57-1949FD3E317C}"/>
              </a:ext>
            </a:extLst>
          </p:cNvPr>
          <p:cNvSpPr/>
          <p:nvPr/>
        </p:nvSpPr>
        <p:spPr>
          <a:xfrm>
            <a:off x="1399164" y="552915"/>
            <a:ext cx="9593827" cy="939416"/>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778A03-9EEB-4DE7-AFFF-53A0876B6C6A}"/>
              </a:ext>
            </a:extLst>
          </p:cNvPr>
          <p:cNvSpPr>
            <a:spLocks noGrp="1"/>
          </p:cNvSpPr>
          <p:nvPr>
            <p:ph type="title"/>
          </p:nvPr>
        </p:nvSpPr>
        <p:spPr>
          <a:xfrm>
            <a:off x="838200" y="365124"/>
            <a:ext cx="10515600" cy="1325563"/>
          </a:xfrm>
        </p:spPr>
        <p:txBody>
          <a:bodyPr>
            <a:normAutofit/>
          </a:bodyPr>
          <a:lstStyle/>
          <a:p>
            <a:pPr algn="ctr"/>
            <a:r>
              <a:rPr lang="en-US" sz="4800" dirty="0">
                <a:solidFill>
                  <a:schemeClr val="bg1"/>
                </a:solidFill>
                <a:latin typeface="Bahnschrift" panose="020B0502040204020203" pitchFamily="34" charset="0"/>
              </a:rPr>
              <a:t>The Return of the Ground Game</a:t>
            </a:r>
          </a:p>
        </p:txBody>
      </p:sp>
      <p:pic>
        <p:nvPicPr>
          <p:cNvPr id="6" name="Picture 5" descr="Graphical user interface, text&#10;&#10;Description automatically generated">
            <a:extLst>
              <a:ext uri="{FF2B5EF4-FFF2-40B4-BE49-F238E27FC236}">
                <a16:creationId xmlns:a16="http://schemas.microsoft.com/office/drawing/2014/main" id="{5FE82B64-F958-4349-B847-93D32C239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3937">
            <a:off x="5804738" y="2322814"/>
            <a:ext cx="6221679" cy="1047328"/>
          </a:xfrm>
          <a:prstGeom prst="rect">
            <a:avLst/>
          </a:prstGeom>
        </p:spPr>
      </p:pic>
      <p:pic>
        <p:nvPicPr>
          <p:cNvPr id="8" name="Picture 7" descr="A person in a suit and tie standing in front of a building&#10;&#10;Description automatically generated with medium confidence">
            <a:extLst>
              <a:ext uri="{FF2B5EF4-FFF2-40B4-BE49-F238E27FC236}">
                <a16:creationId xmlns:a16="http://schemas.microsoft.com/office/drawing/2014/main" id="{ED398ADE-E4F9-49BF-A2CA-22467CDE3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07088">
            <a:off x="474059" y="1827999"/>
            <a:ext cx="5024474" cy="4562508"/>
          </a:xfrm>
          <a:prstGeom prst="rect">
            <a:avLst/>
          </a:prstGeom>
        </p:spPr>
      </p:pic>
      <p:sp>
        <p:nvSpPr>
          <p:cNvPr id="9" name="TextBox 8">
            <a:extLst>
              <a:ext uri="{FF2B5EF4-FFF2-40B4-BE49-F238E27FC236}">
                <a16:creationId xmlns:a16="http://schemas.microsoft.com/office/drawing/2014/main" id="{DBD48AA8-EE84-4A37-8A3F-1D8C08E52677}"/>
              </a:ext>
            </a:extLst>
          </p:cNvPr>
          <p:cNvSpPr txBox="1"/>
          <p:nvPr/>
        </p:nvSpPr>
        <p:spPr>
          <a:xfrm>
            <a:off x="3920916" y="6492874"/>
            <a:ext cx="1701610" cy="276999"/>
          </a:xfrm>
          <a:prstGeom prst="rect">
            <a:avLst/>
          </a:prstGeom>
          <a:noFill/>
        </p:spPr>
        <p:txBody>
          <a:bodyPr wrap="square" rtlCol="0">
            <a:spAutoFit/>
          </a:bodyPr>
          <a:lstStyle/>
          <a:p>
            <a:r>
              <a:rPr lang="en-US" sz="1200" i="1" dirty="0">
                <a:latin typeface="+mj-lt"/>
              </a:rPr>
              <a:t>Source: Politico</a:t>
            </a:r>
          </a:p>
        </p:txBody>
      </p:sp>
      <p:sp>
        <p:nvSpPr>
          <p:cNvPr id="10" name="TextBox 9">
            <a:extLst>
              <a:ext uri="{FF2B5EF4-FFF2-40B4-BE49-F238E27FC236}">
                <a16:creationId xmlns:a16="http://schemas.microsoft.com/office/drawing/2014/main" id="{3D629556-54AE-4EE9-9BF9-24393D2ACAD2}"/>
              </a:ext>
            </a:extLst>
          </p:cNvPr>
          <p:cNvSpPr txBox="1"/>
          <p:nvPr/>
        </p:nvSpPr>
        <p:spPr>
          <a:xfrm rot="263341">
            <a:off x="11002297" y="3526802"/>
            <a:ext cx="1046624" cy="283307"/>
          </a:xfrm>
          <a:prstGeom prst="rect">
            <a:avLst/>
          </a:prstGeom>
          <a:noFill/>
        </p:spPr>
        <p:txBody>
          <a:bodyPr wrap="square" rtlCol="0">
            <a:spAutoFit/>
          </a:bodyPr>
          <a:lstStyle/>
          <a:p>
            <a:r>
              <a:rPr lang="en-US" sz="1200" i="1" dirty="0">
                <a:latin typeface="+mj-lt"/>
              </a:rPr>
              <a:t>Source: AP</a:t>
            </a:r>
          </a:p>
        </p:txBody>
      </p:sp>
      <p:sp>
        <p:nvSpPr>
          <p:cNvPr id="11" name="TextBox 10">
            <a:extLst>
              <a:ext uri="{FF2B5EF4-FFF2-40B4-BE49-F238E27FC236}">
                <a16:creationId xmlns:a16="http://schemas.microsoft.com/office/drawing/2014/main" id="{8D3033C8-D867-40D5-80B6-DCDAC83B218A}"/>
              </a:ext>
            </a:extLst>
          </p:cNvPr>
          <p:cNvSpPr txBox="1"/>
          <p:nvPr/>
        </p:nvSpPr>
        <p:spPr>
          <a:xfrm>
            <a:off x="5855668" y="4253481"/>
            <a:ext cx="6193253" cy="584775"/>
          </a:xfrm>
          <a:prstGeom prst="rect">
            <a:avLst/>
          </a:prstGeom>
          <a:noFill/>
        </p:spPr>
        <p:txBody>
          <a:bodyPr wrap="square" rtlCol="0">
            <a:spAutoFit/>
          </a:bodyPr>
          <a:lstStyle/>
          <a:p>
            <a:r>
              <a:rPr lang="en-US" sz="2000" dirty="0">
                <a:latin typeface="Bahnschrift" panose="020B0502040204020203" pitchFamily="34" charset="0"/>
              </a:rPr>
              <a:t>With </a:t>
            </a:r>
            <a:r>
              <a:rPr lang="en-US" sz="3200" dirty="0">
                <a:solidFill>
                  <a:schemeClr val="bg1"/>
                </a:solidFill>
                <a:latin typeface="Bahnschrift" panose="020B0502040204020203" pitchFamily="34" charset="0"/>
              </a:rPr>
              <a:t>thousands</a:t>
            </a:r>
            <a:r>
              <a:rPr lang="en-US" sz="2400" dirty="0">
                <a:latin typeface="Bahnschrift" panose="020B0502040204020203" pitchFamily="34" charset="0"/>
              </a:rPr>
              <a:t> </a:t>
            </a:r>
            <a:r>
              <a:rPr lang="en-US" sz="2000" dirty="0">
                <a:latin typeface="Bahnschrift" panose="020B0502040204020203" pitchFamily="34" charset="0"/>
              </a:rPr>
              <a:t>of boots on the ground, </a:t>
            </a:r>
          </a:p>
        </p:txBody>
      </p:sp>
      <p:sp>
        <p:nvSpPr>
          <p:cNvPr id="13" name="TextBox 12">
            <a:extLst>
              <a:ext uri="{FF2B5EF4-FFF2-40B4-BE49-F238E27FC236}">
                <a16:creationId xmlns:a16="http://schemas.microsoft.com/office/drawing/2014/main" id="{211FCECD-E4FE-4814-B782-FD0FAF43F57A}"/>
              </a:ext>
            </a:extLst>
          </p:cNvPr>
          <p:cNvSpPr txBox="1"/>
          <p:nvPr/>
        </p:nvSpPr>
        <p:spPr>
          <a:xfrm>
            <a:off x="5963279" y="4743386"/>
            <a:ext cx="6094948" cy="400110"/>
          </a:xfrm>
          <a:prstGeom prst="rect">
            <a:avLst/>
          </a:prstGeom>
          <a:noFill/>
        </p:spPr>
        <p:txBody>
          <a:bodyPr wrap="square">
            <a:spAutoFit/>
          </a:bodyPr>
          <a:lstStyle/>
          <a:p>
            <a:r>
              <a:rPr lang="en-US" sz="2000" dirty="0">
                <a:latin typeface="Bahnschrift" panose="020B0502040204020203" pitchFamily="34" charset="0"/>
              </a:rPr>
              <a:t>we will lead the charge to stop the recall</a:t>
            </a:r>
            <a:endParaRPr lang="en-US" sz="2000" dirty="0"/>
          </a:p>
        </p:txBody>
      </p:sp>
      <p:sp>
        <p:nvSpPr>
          <p:cNvPr id="15" name="TextBox 14">
            <a:extLst>
              <a:ext uri="{FF2B5EF4-FFF2-40B4-BE49-F238E27FC236}">
                <a16:creationId xmlns:a16="http://schemas.microsoft.com/office/drawing/2014/main" id="{B4589F67-4669-4FA3-8A29-4A0961CE22FE}"/>
              </a:ext>
            </a:extLst>
          </p:cNvPr>
          <p:cNvSpPr txBox="1"/>
          <p:nvPr/>
        </p:nvSpPr>
        <p:spPr>
          <a:xfrm>
            <a:off x="6143971" y="4938315"/>
            <a:ext cx="6193253" cy="584775"/>
          </a:xfrm>
          <a:prstGeom prst="rect">
            <a:avLst/>
          </a:prstGeom>
          <a:noFill/>
        </p:spPr>
        <p:txBody>
          <a:bodyPr wrap="square">
            <a:spAutoFit/>
          </a:bodyPr>
          <a:lstStyle/>
          <a:p>
            <a:r>
              <a:rPr lang="en-US" sz="2000" dirty="0">
                <a:latin typeface="Bahnschrift" panose="020B0502040204020203" pitchFamily="34" charset="0"/>
              </a:rPr>
              <a:t>to</a:t>
            </a:r>
            <a:r>
              <a:rPr lang="en-US" sz="2400" dirty="0">
                <a:latin typeface="Bahnschrift" panose="020B0502040204020203" pitchFamily="34" charset="0"/>
              </a:rPr>
              <a:t> </a:t>
            </a:r>
            <a:r>
              <a:rPr lang="en-US" sz="3200" dirty="0">
                <a:solidFill>
                  <a:schemeClr val="bg1"/>
                </a:solidFill>
                <a:latin typeface="Bahnschrift" panose="020B0502040204020203" pitchFamily="34" charset="0"/>
              </a:rPr>
              <a:t>protect</a:t>
            </a:r>
            <a:r>
              <a:rPr lang="en-US" sz="2400" dirty="0">
                <a:latin typeface="Bahnschrift" panose="020B0502040204020203" pitchFamily="34" charset="0"/>
              </a:rPr>
              <a:t> </a:t>
            </a:r>
            <a:r>
              <a:rPr lang="en-US" sz="2000" dirty="0">
                <a:latin typeface="Bahnschrift" panose="020B0502040204020203" pitchFamily="34" charset="0"/>
              </a:rPr>
              <a:t>decades of progress</a:t>
            </a:r>
            <a:endParaRPr lang="en-US" sz="2000" dirty="0"/>
          </a:p>
        </p:txBody>
      </p:sp>
      <p:sp>
        <p:nvSpPr>
          <p:cNvPr id="17" name="TextBox 16">
            <a:extLst>
              <a:ext uri="{FF2B5EF4-FFF2-40B4-BE49-F238E27FC236}">
                <a16:creationId xmlns:a16="http://schemas.microsoft.com/office/drawing/2014/main" id="{82476B75-8CF9-462B-B278-1895D6CA02A3}"/>
              </a:ext>
            </a:extLst>
          </p:cNvPr>
          <p:cNvSpPr txBox="1"/>
          <p:nvPr/>
        </p:nvSpPr>
        <p:spPr>
          <a:xfrm>
            <a:off x="6263076" y="5429955"/>
            <a:ext cx="6139966" cy="400110"/>
          </a:xfrm>
          <a:prstGeom prst="rect">
            <a:avLst/>
          </a:prstGeom>
          <a:noFill/>
        </p:spPr>
        <p:txBody>
          <a:bodyPr wrap="square">
            <a:spAutoFit/>
          </a:bodyPr>
          <a:lstStyle/>
          <a:p>
            <a:r>
              <a:rPr lang="en-US" sz="2000" dirty="0">
                <a:latin typeface="Bahnschrift" panose="020B0502040204020203" pitchFamily="34" charset="0"/>
              </a:rPr>
              <a:t>on workers’ rights in California.</a:t>
            </a:r>
          </a:p>
        </p:txBody>
      </p:sp>
      <p:sp>
        <p:nvSpPr>
          <p:cNvPr id="19" name="TextBox 18">
            <a:extLst>
              <a:ext uri="{FF2B5EF4-FFF2-40B4-BE49-F238E27FC236}">
                <a16:creationId xmlns:a16="http://schemas.microsoft.com/office/drawing/2014/main" id="{BC22EEE7-C8A1-4A2A-A002-C03A8BE97554}"/>
              </a:ext>
            </a:extLst>
          </p:cNvPr>
          <p:cNvSpPr txBox="1"/>
          <p:nvPr/>
        </p:nvSpPr>
        <p:spPr>
          <a:xfrm>
            <a:off x="5745386" y="4165451"/>
            <a:ext cx="562708" cy="523220"/>
          </a:xfrm>
          <a:prstGeom prst="rect">
            <a:avLst/>
          </a:prstGeom>
          <a:noFill/>
        </p:spPr>
        <p:txBody>
          <a:bodyPr wrap="square">
            <a:spAutoFit/>
          </a:bodyPr>
          <a:lstStyle/>
          <a:p>
            <a:r>
              <a:rPr lang="en-US" sz="2800" dirty="0">
                <a:latin typeface="Bahnschrift" panose="020B0502040204020203" pitchFamily="34" charset="0"/>
              </a:rPr>
              <a:t>“</a:t>
            </a:r>
            <a:endParaRPr lang="en-US" sz="2800" dirty="0"/>
          </a:p>
        </p:txBody>
      </p:sp>
      <p:sp>
        <p:nvSpPr>
          <p:cNvPr id="22" name="TextBox 21">
            <a:extLst>
              <a:ext uri="{FF2B5EF4-FFF2-40B4-BE49-F238E27FC236}">
                <a16:creationId xmlns:a16="http://schemas.microsoft.com/office/drawing/2014/main" id="{7D7D7052-8A1C-49D8-BC5C-5FEADA51C632}"/>
              </a:ext>
            </a:extLst>
          </p:cNvPr>
          <p:cNvSpPr txBox="1"/>
          <p:nvPr/>
        </p:nvSpPr>
        <p:spPr>
          <a:xfrm>
            <a:off x="10016196" y="5328161"/>
            <a:ext cx="482991" cy="523220"/>
          </a:xfrm>
          <a:prstGeom prst="rect">
            <a:avLst/>
          </a:prstGeom>
          <a:noFill/>
        </p:spPr>
        <p:txBody>
          <a:bodyPr wrap="square">
            <a:spAutoFit/>
          </a:bodyPr>
          <a:lstStyle/>
          <a:p>
            <a:r>
              <a:rPr lang="en-US" sz="2800" dirty="0">
                <a:latin typeface="Bahnschrift" panose="020B0502040204020203" pitchFamily="34" charset="0"/>
              </a:rPr>
              <a:t>”</a:t>
            </a:r>
            <a:endParaRPr lang="en-US" sz="2800" dirty="0"/>
          </a:p>
        </p:txBody>
      </p:sp>
      <p:sp>
        <p:nvSpPr>
          <p:cNvPr id="25" name="TextBox 24">
            <a:extLst>
              <a:ext uri="{FF2B5EF4-FFF2-40B4-BE49-F238E27FC236}">
                <a16:creationId xmlns:a16="http://schemas.microsoft.com/office/drawing/2014/main" id="{41F60032-732E-4945-8AEF-1BAE3B91167F}"/>
              </a:ext>
            </a:extLst>
          </p:cNvPr>
          <p:cNvSpPr txBox="1"/>
          <p:nvPr/>
        </p:nvSpPr>
        <p:spPr>
          <a:xfrm>
            <a:off x="8862549" y="5790704"/>
            <a:ext cx="1207349" cy="276999"/>
          </a:xfrm>
          <a:prstGeom prst="rect">
            <a:avLst/>
          </a:prstGeom>
          <a:noFill/>
        </p:spPr>
        <p:txBody>
          <a:bodyPr wrap="square" rtlCol="0">
            <a:spAutoFit/>
          </a:bodyPr>
          <a:lstStyle/>
          <a:p>
            <a:r>
              <a:rPr lang="en-US" sz="1200" i="1" dirty="0">
                <a:latin typeface="+mj-lt"/>
              </a:rPr>
              <a:t>- Pulaski, 2021</a:t>
            </a:r>
          </a:p>
        </p:txBody>
      </p:sp>
    </p:spTree>
    <p:extLst>
      <p:ext uri="{BB962C8B-B14F-4D97-AF65-F5344CB8AC3E}">
        <p14:creationId xmlns:p14="http://schemas.microsoft.com/office/powerpoint/2010/main" val="3497309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6ACA731-E8FE-427A-B65F-CDCD1D35E2C5}"/>
              </a:ext>
            </a:extLst>
          </p:cNvPr>
          <p:cNvSpPr/>
          <p:nvPr/>
        </p:nvSpPr>
        <p:spPr>
          <a:xfrm>
            <a:off x="3634596" y="552915"/>
            <a:ext cx="4963065" cy="939416"/>
          </a:xfrm>
          <a:prstGeom prst="rect">
            <a:avLst/>
          </a:prstGeom>
          <a:solidFill>
            <a:srgbClr val="1E19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B55C762-51FA-408A-B79B-75F34FFA8B35}"/>
              </a:ext>
            </a:extLst>
          </p:cNvPr>
          <p:cNvSpPr/>
          <p:nvPr/>
        </p:nvSpPr>
        <p:spPr>
          <a:xfrm>
            <a:off x="4333617" y="4376362"/>
            <a:ext cx="3751020" cy="2390114"/>
          </a:xfrm>
          <a:prstGeom prst="ellipse">
            <a:avLst/>
          </a:prstGeom>
          <a:solidFill>
            <a:srgbClr val="750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72B3631-384D-405E-8BF8-2AC26C765164}"/>
              </a:ext>
            </a:extLst>
          </p:cNvPr>
          <p:cNvSpPr/>
          <p:nvPr/>
        </p:nvSpPr>
        <p:spPr>
          <a:xfrm>
            <a:off x="8136239" y="1339910"/>
            <a:ext cx="3751020" cy="2390114"/>
          </a:xfrm>
          <a:prstGeom prst="ellipse">
            <a:avLst/>
          </a:prstGeom>
          <a:solidFill>
            <a:srgbClr val="750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8187FB-F451-43D4-B6D5-B55BDB5B5C95}"/>
              </a:ext>
            </a:extLst>
          </p:cNvPr>
          <p:cNvSpPr/>
          <p:nvPr/>
        </p:nvSpPr>
        <p:spPr>
          <a:xfrm>
            <a:off x="449337" y="1560060"/>
            <a:ext cx="4553679" cy="2107333"/>
          </a:xfrm>
          <a:prstGeom prst="ellipse">
            <a:avLst/>
          </a:prstGeom>
          <a:solidFill>
            <a:srgbClr val="750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1504E-0C80-461A-8F02-AF21D65961D6}"/>
              </a:ext>
            </a:extLst>
          </p:cNvPr>
          <p:cNvSpPr>
            <a:spLocks noGrp="1"/>
          </p:cNvSpPr>
          <p:nvPr>
            <p:ph type="title"/>
          </p:nvPr>
        </p:nvSpPr>
        <p:spPr>
          <a:xfrm>
            <a:off x="820094" y="303234"/>
            <a:ext cx="10515600" cy="1325563"/>
          </a:xfrm>
        </p:spPr>
        <p:txBody>
          <a:bodyPr>
            <a:normAutofit/>
          </a:bodyPr>
          <a:lstStyle/>
          <a:p>
            <a:pPr algn="ctr"/>
            <a:r>
              <a:rPr lang="en-US" sz="4800" dirty="0">
                <a:solidFill>
                  <a:schemeClr val="bg1"/>
                </a:solidFill>
                <a:latin typeface="Bahnschrift" panose="020B0502040204020203" pitchFamily="34" charset="0"/>
              </a:rPr>
              <a:t>Mobilizing to Win</a:t>
            </a:r>
          </a:p>
        </p:txBody>
      </p:sp>
      <p:sp>
        <p:nvSpPr>
          <p:cNvPr id="3" name="Content Placeholder 2">
            <a:extLst>
              <a:ext uri="{FF2B5EF4-FFF2-40B4-BE49-F238E27FC236}">
                <a16:creationId xmlns:a16="http://schemas.microsoft.com/office/drawing/2014/main" id="{C9CF94F1-BB82-413C-93F0-1296A08A5C79}"/>
              </a:ext>
            </a:extLst>
          </p:cNvPr>
          <p:cNvSpPr>
            <a:spLocks noGrp="1"/>
          </p:cNvSpPr>
          <p:nvPr>
            <p:ph idx="1"/>
          </p:nvPr>
        </p:nvSpPr>
        <p:spPr>
          <a:xfrm>
            <a:off x="801973" y="1950591"/>
            <a:ext cx="3979818" cy="1396546"/>
          </a:xfrm>
        </p:spPr>
        <p:txBody>
          <a:bodyPr>
            <a:normAutofit fontScale="92500" lnSpcReduction="10000"/>
          </a:bodyPr>
          <a:lstStyle/>
          <a:p>
            <a:pPr marL="0" indent="0">
              <a:buNone/>
            </a:pPr>
            <a:r>
              <a:rPr lang="en-US" dirty="0">
                <a:solidFill>
                  <a:schemeClr val="bg1"/>
                </a:solidFill>
                <a:latin typeface="Bahnschrift" panose="020B0502040204020203" pitchFamily="34" charset="0"/>
              </a:rPr>
              <a:t>Walks, phone banks, text banks, emails, union letters, worksite visits and more</a:t>
            </a:r>
          </a:p>
        </p:txBody>
      </p:sp>
      <p:sp>
        <p:nvSpPr>
          <p:cNvPr id="8" name="TextBox 7">
            <a:extLst>
              <a:ext uri="{FF2B5EF4-FFF2-40B4-BE49-F238E27FC236}">
                <a16:creationId xmlns:a16="http://schemas.microsoft.com/office/drawing/2014/main" id="{B87C0DAA-DA47-4F3B-AD05-7918F1589C33}"/>
              </a:ext>
            </a:extLst>
          </p:cNvPr>
          <p:cNvSpPr txBox="1"/>
          <p:nvPr/>
        </p:nvSpPr>
        <p:spPr>
          <a:xfrm>
            <a:off x="8040142" y="1637143"/>
            <a:ext cx="3666309" cy="1692771"/>
          </a:xfrm>
          <a:prstGeom prst="rect">
            <a:avLst/>
          </a:prstGeom>
          <a:noFill/>
        </p:spPr>
        <p:txBody>
          <a:bodyPr wrap="square">
            <a:spAutoFit/>
          </a:bodyPr>
          <a:lstStyle/>
          <a:p>
            <a:pPr algn="r"/>
            <a:r>
              <a:rPr lang="en-US" sz="2600" dirty="0">
                <a:solidFill>
                  <a:schemeClr val="bg1"/>
                </a:solidFill>
                <a:latin typeface="Bahnschrift" panose="020B0502040204020203" pitchFamily="34" charset="0"/>
              </a:rPr>
              <a:t>Connect with every union voter between now and September multiple times</a:t>
            </a:r>
          </a:p>
        </p:txBody>
      </p:sp>
      <p:sp>
        <p:nvSpPr>
          <p:cNvPr id="10" name="TextBox 9">
            <a:extLst>
              <a:ext uri="{FF2B5EF4-FFF2-40B4-BE49-F238E27FC236}">
                <a16:creationId xmlns:a16="http://schemas.microsoft.com/office/drawing/2014/main" id="{4B4A6AC1-3644-45FA-8870-106328A957D6}"/>
              </a:ext>
            </a:extLst>
          </p:cNvPr>
          <p:cNvSpPr txBox="1"/>
          <p:nvPr/>
        </p:nvSpPr>
        <p:spPr>
          <a:xfrm>
            <a:off x="4516210" y="4779438"/>
            <a:ext cx="3431177" cy="1692771"/>
          </a:xfrm>
          <a:prstGeom prst="rect">
            <a:avLst/>
          </a:prstGeom>
          <a:noFill/>
        </p:spPr>
        <p:txBody>
          <a:bodyPr wrap="square">
            <a:spAutoFit/>
          </a:bodyPr>
          <a:lstStyle/>
          <a:p>
            <a:pPr algn="ctr"/>
            <a:r>
              <a:rPr lang="en-US" sz="2600" dirty="0">
                <a:solidFill>
                  <a:schemeClr val="bg1"/>
                </a:solidFill>
                <a:latin typeface="Bahnschrift" panose="020B0502040204020203" pitchFamily="34" charset="0"/>
              </a:rPr>
              <a:t>Californians need to know what’s at stake with the anti-union recall!</a:t>
            </a:r>
          </a:p>
        </p:txBody>
      </p:sp>
      <p:sp>
        <p:nvSpPr>
          <p:cNvPr id="12" name="Rectangle 11">
            <a:extLst>
              <a:ext uri="{FF2B5EF4-FFF2-40B4-BE49-F238E27FC236}">
                <a16:creationId xmlns:a16="http://schemas.microsoft.com/office/drawing/2014/main" id="{CB47DD6B-434A-4FB8-B382-EC1B873E8376}"/>
              </a:ext>
            </a:extLst>
          </p:cNvPr>
          <p:cNvSpPr/>
          <p:nvPr/>
        </p:nvSpPr>
        <p:spPr>
          <a:xfrm>
            <a:off x="11972907" y="91433"/>
            <a:ext cx="78378" cy="6608274"/>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287F7B-792D-41D8-9B97-6845BA7BDAD5}"/>
              </a:ext>
            </a:extLst>
          </p:cNvPr>
          <p:cNvSpPr/>
          <p:nvPr/>
        </p:nvSpPr>
        <p:spPr>
          <a:xfrm>
            <a:off x="140715" y="124863"/>
            <a:ext cx="78378" cy="6608274"/>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8BD09523-269E-4A85-9A60-19CBFCE1B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8837">
            <a:off x="3339232" y="3654076"/>
            <a:ext cx="5426172" cy="542617"/>
          </a:xfrm>
          <a:prstGeom prst="rect">
            <a:avLst/>
          </a:prstGeom>
        </p:spPr>
      </p:pic>
    </p:spTree>
    <p:extLst>
      <p:ext uri="{BB962C8B-B14F-4D97-AF65-F5344CB8AC3E}">
        <p14:creationId xmlns:p14="http://schemas.microsoft.com/office/powerpoint/2010/main" val="243866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55172D-53DC-48C5-AD0A-C625601CC28A}"/>
              </a:ext>
            </a:extLst>
          </p:cNvPr>
          <p:cNvSpPr/>
          <p:nvPr/>
        </p:nvSpPr>
        <p:spPr>
          <a:xfrm>
            <a:off x="5348377" y="0"/>
            <a:ext cx="6843623" cy="1075426"/>
          </a:xfrm>
          <a:prstGeom prst="rect">
            <a:avLst/>
          </a:prstGeom>
          <a:solidFill>
            <a:srgbClr val="750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18690D-76C3-454D-8F73-BAB1FB9C1279}"/>
              </a:ext>
            </a:extLst>
          </p:cNvPr>
          <p:cNvSpPr>
            <a:spLocks noGrp="1"/>
          </p:cNvSpPr>
          <p:nvPr>
            <p:ph idx="1"/>
          </p:nvPr>
        </p:nvSpPr>
        <p:spPr>
          <a:xfrm>
            <a:off x="5428890" y="3318110"/>
            <a:ext cx="6682596" cy="494765"/>
          </a:xfrm>
        </p:spPr>
        <p:txBody>
          <a:bodyPr>
            <a:normAutofit/>
          </a:bodyPr>
          <a:lstStyle/>
          <a:p>
            <a:pPr marL="0" indent="0">
              <a:buNone/>
            </a:pPr>
            <a:r>
              <a:rPr lang="en-US" sz="2000" dirty="0">
                <a:effectLst>
                  <a:outerShdw blurRad="50800" dist="38100" dir="8100000" algn="tr" rotWithShape="0">
                    <a:prstClr val="black">
                      <a:alpha val="40000"/>
                    </a:prstClr>
                  </a:outerShdw>
                </a:effectLst>
                <a:hlinkClick r:id="rId2">
                  <a:extLst>
                    <a:ext uri="{A12FA001-AC4F-418D-AE19-62706E023703}">
                      <ahyp:hlinkClr xmlns:ahyp="http://schemas.microsoft.com/office/drawing/2018/hyperlinkcolor" val="tx"/>
                    </a:ext>
                  </a:extLst>
                </a:hlinkClick>
              </a:rPr>
              <a:t>www.GovernorNewsomStandsWithWorkers.com/Resources/</a:t>
            </a:r>
            <a:r>
              <a:rPr lang="en-US" sz="2000" dirty="0">
                <a:effectLst>
                  <a:outerShdw blurRad="50800" dist="38100" dir="8100000" algn="tr" rotWithShape="0">
                    <a:prstClr val="black">
                      <a:alpha val="40000"/>
                    </a:prstClr>
                  </a:outerShdw>
                </a:effectLst>
              </a:rPr>
              <a:t> </a:t>
            </a:r>
          </a:p>
        </p:txBody>
      </p:sp>
      <p:sp>
        <p:nvSpPr>
          <p:cNvPr id="13" name="Title 1">
            <a:extLst>
              <a:ext uri="{FF2B5EF4-FFF2-40B4-BE49-F238E27FC236}">
                <a16:creationId xmlns:a16="http://schemas.microsoft.com/office/drawing/2014/main" id="{3C1642AA-C523-4514-933C-58EFCC71FB1E}"/>
              </a:ext>
            </a:extLst>
          </p:cNvPr>
          <p:cNvSpPr>
            <a:spLocks noGrp="1"/>
          </p:cNvSpPr>
          <p:nvPr>
            <p:ph type="title"/>
          </p:nvPr>
        </p:nvSpPr>
        <p:spPr>
          <a:xfrm>
            <a:off x="6187656" y="-125069"/>
            <a:ext cx="5166143" cy="1325563"/>
          </a:xfrm>
        </p:spPr>
        <p:txBody>
          <a:bodyPr>
            <a:normAutofit/>
          </a:bodyPr>
          <a:lstStyle/>
          <a:p>
            <a:pPr algn="r"/>
            <a:r>
              <a:rPr lang="en-US" sz="4800" dirty="0">
                <a:solidFill>
                  <a:schemeClr val="bg1"/>
                </a:solidFill>
                <a:latin typeface="Bahnschrift" panose="020B0502040204020203" pitchFamily="34" charset="0"/>
              </a:rPr>
              <a:t>Mobilizing to Win</a:t>
            </a:r>
          </a:p>
        </p:txBody>
      </p:sp>
      <p:pic>
        <p:nvPicPr>
          <p:cNvPr id="15" name="Picture 14" descr="Text&#10;&#10;Description automatically generated">
            <a:extLst>
              <a:ext uri="{FF2B5EF4-FFF2-40B4-BE49-F238E27FC236}">
                <a16:creationId xmlns:a16="http://schemas.microsoft.com/office/drawing/2014/main" id="{38C0861E-32E4-471A-9134-580C561E4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28890" cy="6858000"/>
          </a:xfrm>
          <a:prstGeom prst="rect">
            <a:avLst/>
          </a:prstGeom>
        </p:spPr>
      </p:pic>
    </p:spTree>
    <p:extLst>
      <p:ext uri="{BB962C8B-B14F-4D97-AF65-F5344CB8AC3E}">
        <p14:creationId xmlns:p14="http://schemas.microsoft.com/office/powerpoint/2010/main" val="367825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A3690E-D205-4552-B172-3D20FCB46BF9}"/>
              </a:ext>
            </a:extLst>
          </p:cNvPr>
          <p:cNvSpPr/>
          <p:nvPr/>
        </p:nvSpPr>
        <p:spPr>
          <a:xfrm>
            <a:off x="313425" y="1242204"/>
            <a:ext cx="11320733" cy="5615797"/>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DEBE07E-6B97-4C03-A69D-55FFA5522E42}"/>
              </a:ext>
            </a:extLst>
          </p:cNvPr>
          <p:cNvSpPr/>
          <p:nvPr/>
        </p:nvSpPr>
        <p:spPr>
          <a:xfrm>
            <a:off x="313424" y="541759"/>
            <a:ext cx="11320733" cy="972293"/>
          </a:xfrm>
          <a:prstGeom prst="rect">
            <a:avLst/>
          </a:prstGeom>
          <a:solidFill>
            <a:srgbClr val="1E1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76DD87-0833-442D-90EA-C74C2D2DCC06}"/>
              </a:ext>
            </a:extLst>
          </p:cNvPr>
          <p:cNvSpPr>
            <a:spLocks noGrp="1"/>
          </p:cNvSpPr>
          <p:nvPr>
            <p:ph type="title"/>
          </p:nvPr>
        </p:nvSpPr>
        <p:spPr/>
        <p:txBody>
          <a:bodyPr>
            <a:normAutofit/>
          </a:bodyPr>
          <a:lstStyle/>
          <a:p>
            <a:pPr algn="ctr"/>
            <a:r>
              <a:rPr lang="en-US" sz="4800" dirty="0">
                <a:solidFill>
                  <a:schemeClr val="bg1"/>
                </a:solidFill>
                <a:latin typeface="Bahnschrift" panose="020B0502040204020203" pitchFamily="34" charset="0"/>
              </a:rPr>
              <a:t>Contact info</a:t>
            </a:r>
          </a:p>
        </p:txBody>
      </p:sp>
      <p:sp>
        <p:nvSpPr>
          <p:cNvPr id="3" name="Content Placeholder 2">
            <a:extLst>
              <a:ext uri="{FF2B5EF4-FFF2-40B4-BE49-F238E27FC236}">
                <a16:creationId xmlns:a16="http://schemas.microsoft.com/office/drawing/2014/main" id="{AAE40372-AA92-4B43-A30A-360136CFBE88}"/>
              </a:ext>
            </a:extLst>
          </p:cNvPr>
          <p:cNvSpPr>
            <a:spLocks noGrp="1"/>
          </p:cNvSpPr>
          <p:nvPr>
            <p:ph idx="1"/>
          </p:nvPr>
        </p:nvSpPr>
        <p:spPr/>
        <p:txBody>
          <a:bodyPr/>
          <a:lstStyle/>
          <a:p>
            <a:pPr marL="0" indent="0">
              <a:buNone/>
            </a:pPr>
            <a:endParaRPr lang="en-US" dirty="0">
              <a:solidFill>
                <a:schemeClr val="bg1"/>
              </a:solidFill>
              <a:latin typeface="Bahnschrift" panose="020B0502040204020203" pitchFamily="34" charset="0"/>
            </a:endParaRPr>
          </a:p>
          <a:p>
            <a:pPr marL="0" indent="0">
              <a:buNone/>
            </a:pPr>
            <a:r>
              <a:rPr lang="en-US" dirty="0">
                <a:solidFill>
                  <a:schemeClr val="bg1"/>
                </a:solidFill>
                <a:latin typeface="Bahnschrift" panose="020B0502040204020203" pitchFamily="34" charset="0"/>
              </a:rPr>
              <a:t>Steve Smith, Communications Director,</a:t>
            </a:r>
          </a:p>
          <a:p>
            <a:pPr marL="0" indent="0">
              <a:buNone/>
            </a:pPr>
            <a:r>
              <a:rPr lang="en-US" dirty="0">
                <a:solidFill>
                  <a:schemeClr val="bg1"/>
                </a:solidFill>
                <a:latin typeface="Bahnschrift" panose="020B0502040204020203" pitchFamily="34" charset="0"/>
              </a:rPr>
              <a:t>	 </a:t>
            </a:r>
            <a:r>
              <a:rPr lang="en-US"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rPr>
              <a:t>ssmith@calaborfed.org</a:t>
            </a:r>
            <a:endParaRPr lang="en-US" dirty="0">
              <a:solidFill>
                <a:schemeClr val="bg1"/>
              </a:solidFill>
              <a:latin typeface="Bahnschrift" panose="020B0502040204020203" pitchFamily="34" charset="0"/>
            </a:endParaRPr>
          </a:p>
          <a:p>
            <a:pPr marL="0" indent="0">
              <a:buNone/>
            </a:pPr>
            <a:r>
              <a:rPr lang="en-US" dirty="0">
                <a:solidFill>
                  <a:schemeClr val="bg1"/>
                </a:solidFill>
                <a:latin typeface="Bahnschrift" panose="020B0502040204020203" pitchFamily="34" charset="0"/>
              </a:rPr>
              <a:t>Bryan Blum, Political Director,</a:t>
            </a:r>
          </a:p>
          <a:p>
            <a:pPr marL="0" indent="0">
              <a:buNone/>
            </a:pPr>
            <a:r>
              <a:rPr lang="en-US" dirty="0">
                <a:solidFill>
                  <a:schemeClr val="bg1"/>
                </a:solidFill>
                <a:latin typeface="Bahnschrift" panose="020B0502040204020203" pitchFamily="34" charset="0"/>
              </a:rPr>
              <a:t>	 </a:t>
            </a:r>
            <a:r>
              <a:rPr lang="en-US" dirty="0">
                <a:solidFill>
                  <a:schemeClr val="bg1"/>
                </a:solidFill>
                <a:latin typeface="Bahnschrift" panose="020B0502040204020203" pitchFamily="34" charset="0"/>
                <a:hlinkClick r:id="rId3">
                  <a:extLst>
                    <a:ext uri="{A12FA001-AC4F-418D-AE19-62706E023703}">
                      <ahyp:hlinkClr xmlns:ahyp="http://schemas.microsoft.com/office/drawing/2018/hyperlinkcolor" val="tx"/>
                    </a:ext>
                  </a:extLst>
                </a:hlinkClick>
              </a:rPr>
              <a:t>bblum@calaborfed.org</a:t>
            </a:r>
            <a:endParaRPr lang="en-US" dirty="0">
              <a:solidFill>
                <a:schemeClr val="bg1"/>
              </a:solidFill>
              <a:latin typeface="Bahnschrift" panose="020B0502040204020203" pitchFamily="34" charset="0"/>
            </a:endParaRPr>
          </a:p>
          <a:p>
            <a:pPr marL="0" indent="0">
              <a:buNone/>
            </a:pPr>
            <a:r>
              <a:rPr lang="en-US" dirty="0">
                <a:solidFill>
                  <a:schemeClr val="bg1"/>
                </a:solidFill>
                <a:latin typeface="Bahnschrift" panose="020B0502040204020203" pitchFamily="34" charset="0"/>
              </a:rPr>
              <a:t>Susan Sachen, Campaign Director,</a:t>
            </a:r>
          </a:p>
          <a:p>
            <a:pPr marL="0" indent="0">
              <a:buNone/>
            </a:pPr>
            <a:r>
              <a:rPr lang="en-US" dirty="0">
                <a:solidFill>
                  <a:schemeClr val="bg1"/>
                </a:solidFill>
                <a:latin typeface="Bahnschrift" panose="020B0502040204020203" pitchFamily="34" charset="0"/>
              </a:rPr>
              <a:t>	 </a:t>
            </a:r>
            <a:r>
              <a:rPr lang="en-US"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ssachen@calaborfed.org</a:t>
            </a:r>
            <a:endParaRPr lang="en-US" dirty="0">
              <a:solidFill>
                <a:schemeClr val="bg1"/>
              </a:solidFill>
              <a:latin typeface="Bahnschrift" panose="020B0502040204020203" pitchFamily="34" charset="0"/>
            </a:endParaRPr>
          </a:p>
          <a:p>
            <a:pPr marL="0" indent="0">
              <a:buNone/>
            </a:pPr>
            <a:endParaRPr lang="en-US" dirty="0"/>
          </a:p>
        </p:txBody>
      </p:sp>
      <p:pic>
        <p:nvPicPr>
          <p:cNvPr id="7" name="Picture 6" descr="A picture containing logo&#10;&#10;Description automatically generated">
            <a:extLst>
              <a:ext uri="{FF2B5EF4-FFF2-40B4-BE49-F238E27FC236}">
                <a16:creationId xmlns:a16="http://schemas.microsoft.com/office/drawing/2014/main" id="{A51C92CE-C619-4CBB-935E-A796437EE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3849" y="1918406"/>
            <a:ext cx="3342968" cy="4258557"/>
          </a:xfrm>
          <a:prstGeom prst="rect">
            <a:avLst/>
          </a:prstGeom>
        </p:spPr>
      </p:pic>
    </p:spTree>
    <p:extLst>
      <p:ext uri="{BB962C8B-B14F-4D97-AF65-F5344CB8AC3E}">
        <p14:creationId xmlns:p14="http://schemas.microsoft.com/office/powerpoint/2010/main" val="424263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D7D042-6BC8-40AD-B49F-F4E1CBB27017}"/>
              </a:ext>
            </a:extLst>
          </p:cNvPr>
          <p:cNvSpPr/>
          <p:nvPr/>
        </p:nvSpPr>
        <p:spPr>
          <a:xfrm>
            <a:off x="313425" y="1242204"/>
            <a:ext cx="11320733" cy="5615797"/>
          </a:xfrm>
          <a:prstGeom prst="rect">
            <a:avLst/>
          </a:prstGeom>
          <a:solidFill>
            <a:srgbClr val="750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1C5152-EA4D-49FC-8630-78CA214B5885}"/>
              </a:ext>
            </a:extLst>
          </p:cNvPr>
          <p:cNvSpPr>
            <a:spLocks noGrp="1"/>
          </p:cNvSpPr>
          <p:nvPr>
            <p:ph idx="1"/>
          </p:nvPr>
        </p:nvSpPr>
        <p:spPr>
          <a:xfrm>
            <a:off x="838200" y="2225615"/>
            <a:ext cx="4929996" cy="4871048"/>
          </a:xfrm>
        </p:spPr>
        <p:txBody>
          <a:bodyPr/>
          <a:lstStyle/>
          <a:p>
            <a:r>
              <a:rPr lang="en-US" sz="3600" dirty="0">
                <a:solidFill>
                  <a:schemeClr val="bg1"/>
                </a:solidFill>
                <a:latin typeface="Bahnschrift" panose="020B0502040204020203" pitchFamily="34" charset="0"/>
                <a:cs typeface="Aharoni" panose="020B0604020202020204" pitchFamily="2" charset="-79"/>
              </a:rPr>
              <a:t>The recall election of Gov. Gavin Newsom threatens all the gains we’ve made on workers’ rights.</a:t>
            </a:r>
          </a:p>
          <a:p>
            <a:endParaRPr lang="en-US" dirty="0"/>
          </a:p>
        </p:txBody>
      </p:sp>
      <p:pic>
        <p:nvPicPr>
          <p:cNvPr id="9" name="Picture 8">
            <a:extLst>
              <a:ext uri="{FF2B5EF4-FFF2-40B4-BE49-F238E27FC236}">
                <a16:creationId xmlns:a16="http://schemas.microsoft.com/office/drawing/2014/main" id="{351DCC86-B139-473F-B2DC-86FC40B0D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8837">
            <a:off x="-635828" y="284031"/>
            <a:ext cx="13463655" cy="1346366"/>
          </a:xfrm>
          <a:prstGeom prst="rect">
            <a:avLst/>
          </a:prstGeom>
        </p:spPr>
      </p:pic>
      <p:sp>
        <p:nvSpPr>
          <p:cNvPr id="15" name="TextBox 14">
            <a:extLst>
              <a:ext uri="{FF2B5EF4-FFF2-40B4-BE49-F238E27FC236}">
                <a16:creationId xmlns:a16="http://schemas.microsoft.com/office/drawing/2014/main" id="{774EBBD6-E7EC-43E7-8343-9EFB21647780}"/>
              </a:ext>
            </a:extLst>
          </p:cNvPr>
          <p:cNvSpPr txBox="1"/>
          <p:nvPr/>
        </p:nvSpPr>
        <p:spPr>
          <a:xfrm>
            <a:off x="5687683" y="2225615"/>
            <a:ext cx="5815641" cy="3083921"/>
          </a:xfrm>
          <a:prstGeom prst="rect">
            <a:avLst/>
          </a:prstGeom>
          <a:noFill/>
        </p:spPr>
        <p:txBody>
          <a:bodyPr wrap="square">
            <a:sp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Bahnschrift" panose="020B0502040204020203" pitchFamily="34" charset="0"/>
                <a:cs typeface="Aharoni" panose="020B0604020202020204" pitchFamily="2" charset="-79"/>
              </a:rPr>
              <a:t>The recall puts at risk pro-worker laws and union priorities that have been in place for decades, well before Newsom was elected.</a:t>
            </a:r>
          </a:p>
        </p:txBody>
      </p:sp>
    </p:spTree>
    <p:extLst>
      <p:ext uri="{BB962C8B-B14F-4D97-AF65-F5344CB8AC3E}">
        <p14:creationId xmlns:p14="http://schemas.microsoft.com/office/powerpoint/2010/main" val="109647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89B3AE-0F08-4D41-95F9-FF9C7F58A724}"/>
              </a:ext>
            </a:extLst>
          </p:cNvPr>
          <p:cNvSpPr/>
          <p:nvPr/>
        </p:nvSpPr>
        <p:spPr>
          <a:xfrm>
            <a:off x="313425" y="523568"/>
            <a:ext cx="11320733" cy="973393"/>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F2CBE-09F8-4AD6-BDE0-184B587C4CE1}"/>
              </a:ext>
            </a:extLst>
          </p:cNvPr>
          <p:cNvSpPr>
            <a:spLocks noGrp="1"/>
          </p:cNvSpPr>
          <p:nvPr>
            <p:ph type="title"/>
          </p:nvPr>
        </p:nvSpPr>
        <p:spPr>
          <a:xfrm>
            <a:off x="749711" y="372499"/>
            <a:ext cx="10515600" cy="1325563"/>
          </a:xfrm>
        </p:spPr>
        <p:txBody>
          <a:bodyPr>
            <a:normAutofit/>
          </a:bodyPr>
          <a:lstStyle/>
          <a:p>
            <a:pPr algn="ctr"/>
            <a:r>
              <a:rPr lang="en-US" sz="4800" dirty="0">
                <a:solidFill>
                  <a:schemeClr val="bg1"/>
                </a:solidFill>
                <a:latin typeface="Bahnschrift" panose="020B0502040204020203" pitchFamily="34" charset="0"/>
              </a:rPr>
              <a:t>Who’s Behind the Anti-Union Recall?</a:t>
            </a:r>
          </a:p>
        </p:txBody>
      </p:sp>
      <p:sp>
        <p:nvSpPr>
          <p:cNvPr id="3" name="Content Placeholder 2">
            <a:extLst>
              <a:ext uri="{FF2B5EF4-FFF2-40B4-BE49-F238E27FC236}">
                <a16:creationId xmlns:a16="http://schemas.microsoft.com/office/drawing/2014/main" id="{E3C3F5D5-1E79-49EE-90E7-872780C0CF52}"/>
              </a:ext>
            </a:extLst>
          </p:cNvPr>
          <p:cNvSpPr>
            <a:spLocks noGrp="1"/>
          </p:cNvSpPr>
          <p:nvPr>
            <p:ph idx="1"/>
          </p:nvPr>
        </p:nvSpPr>
        <p:spPr>
          <a:xfrm>
            <a:off x="918713" y="2084418"/>
            <a:ext cx="10515600" cy="4351338"/>
          </a:xfrm>
        </p:spPr>
        <p:txBody>
          <a:bodyPr/>
          <a:lstStyle/>
          <a:p>
            <a:r>
              <a:rPr lang="en-US" dirty="0">
                <a:latin typeface="Bahnschrift" panose="020B0502040204020203" pitchFamily="34" charset="0"/>
              </a:rPr>
              <a:t>Anti-union, anti-public education millionaires are bankrolling the recall election.</a:t>
            </a:r>
          </a:p>
          <a:p>
            <a:pPr marL="0" indent="0">
              <a:buNone/>
            </a:pPr>
            <a:endParaRPr lang="en-US" dirty="0">
              <a:latin typeface="Bahnschrift" panose="020B0502040204020203" pitchFamily="34" charset="0"/>
            </a:endParaRPr>
          </a:p>
          <a:p>
            <a:pPr marL="0" indent="0">
              <a:buNone/>
            </a:pPr>
            <a:endParaRPr lang="en-US" dirty="0">
              <a:latin typeface="Bahnschrift" panose="020B0502040204020203" pitchFamily="34" charset="0"/>
            </a:endParaRPr>
          </a:p>
          <a:p>
            <a:r>
              <a:rPr lang="en-US" dirty="0">
                <a:latin typeface="Bahnschrift" panose="020B0502040204020203" pitchFamily="34" charset="0"/>
              </a:rPr>
              <a:t>All the backers share one thing in common: They despise unions and want to limit worker power.</a:t>
            </a:r>
          </a:p>
        </p:txBody>
      </p:sp>
      <p:sp>
        <p:nvSpPr>
          <p:cNvPr id="5" name="Rectangle 4">
            <a:extLst>
              <a:ext uri="{FF2B5EF4-FFF2-40B4-BE49-F238E27FC236}">
                <a16:creationId xmlns:a16="http://schemas.microsoft.com/office/drawing/2014/main" id="{D7C24ADA-747F-4362-A1C4-A07CC170EFB5}"/>
              </a:ext>
            </a:extLst>
          </p:cNvPr>
          <p:cNvSpPr/>
          <p:nvPr/>
        </p:nvSpPr>
        <p:spPr>
          <a:xfrm>
            <a:off x="-7374" y="6700910"/>
            <a:ext cx="12199374" cy="88488"/>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82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17E3F4-B377-4DF0-9784-AD591FCE4B32}"/>
              </a:ext>
            </a:extLst>
          </p:cNvPr>
          <p:cNvSpPr/>
          <p:nvPr/>
        </p:nvSpPr>
        <p:spPr>
          <a:xfrm>
            <a:off x="313425" y="1242204"/>
            <a:ext cx="11320733" cy="5615797"/>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73F400-8D0E-4DB3-B8F5-C16A6818545E}"/>
              </a:ext>
            </a:extLst>
          </p:cNvPr>
          <p:cNvSpPr/>
          <p:nvPr/>
        </p:nvSpPr>
        <p:spPr>
          <a:xfrm>
            <a:off x="313425" y="523568"/>
            <a:ext cx="11320733" cy="973393"/>
          </a:xfrm>
          <a:prstGeom prst="rect">
            <a:avLst/>
          </a:prstGeom>
          <a:solidFill>
            <a:srgbClr val="1E1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4A9E2-41CB-4318-BCFB-B35B0DF41F56}"/>
              </a:ext>
            </a:extLst>
          </p:cNvPr>
          <p:cNvSpPr>
            <a:spLocks noGrp="1"/>
          </p:cNvSpPr>
          <p:nvPr>
            <p:ph type="title"/>
          </p:nvPr>
        </p:nvSpPr>
        <p:spPr>
          <a:noFill/>
        </p:spPr>
        <p:txBody>
          <a:bodyPr>
            <a:normAutofit/>
          </a:bodyPr>
          <a:lstStyle/>
          <a:p>
            <a:pPr algn="ctr"/>
            <a:r>
              <a:rPr lang="en-US" sz="4800" dirty="0">
                <a:solidFill>
                  <a:schemeClr val="bg1"/>
                </a:solidFill>
                <a:latin typeface="Bahnschrift" panose="020B0502040204020203" pitchFamily="34" charset="0"/>
              </a:rPr>
              <a:t>Recall Process and Timeline</a:t>
            </a:r>
          </a:p>
        </p:txBody>
      </p:sp>
      <p:sp>
        <p:nvSpPr>
          <p:cNvPr id="3" name="Content Placeholder 2">
            <a:extLst>
              <a:ext uri="{FF2B5EF4-FFF2-40B4-BE49-F238E27FC236}">
                <a16:creationId xmlns:a16="http://schemas.microsoft.com/office/drawing/2014/main" id="{6A3F8959-6417-4AFD-BFFA-3632F9FB82EA}"/>
              </a:ext>
            </a:extLst>
          </p:cNvPr>
          <p:cNvSpPr>
            <a:spLocks noGrp="1"/>
          </p:cNvSpPr>
          <p:nvPr>
            <p:ph idx="1"/>
          </p:nvPr>
        </p:nvSpPr>
        <p:spPr>
          <a:xfrm>
            <a:off x="1404476" y="1746227"/>
            <a:ext cx="9323439" cy="1011721"/>
          </a:xfrm>
        </p:spPr>
        <p:txBody>
          <a:bodyPr/>
          <a:lstStyle/>
          <a:p>
            <a:pPr marL="0" indent="0" algn="ctr">
              <a:buNone/>
            </a:pPr>
            <a:r>
              <a:rPr lang="en-US" dirty="0">
                <a:solidFill>
                  <a:schemeClr val="bg1"/>
                </a:solidFill>
                <a:latin typeface="Bahnschrift" panose="020B0502040204020203" pitchFamily="34" charset="0"/>
              </a:rPr>
              <a:t>The recall qualified for the ballot with over 1.5 million verified signatures.</a:t>
            </a:r>
          </a:p>
        </p:txBody>
      </p:sp>
      <p:sp>
        <p:nvSpPr>
          <p:cNvPr id="7" name="TextBox 6">
            <a:extLst>
              <a:ext uri="{FF2B5EF4-FFF2-40B4-BE49-F238E27FC236}">
                <a16:creationId xmlns:a16="http://schemas.microsoft.com/office/drawing/2014/main" id="{6E5E928F-2A80-4946-BE03-B6346BB7F90E}"/>
              </a:ext>
            </a:extLst>
          </p:cNvPr>
          <p:cNvSpPr txBox="1"/>
          <p:nvPr/>
        </p:nvSpPr>
        <p:spPr>
          <a:xfrm>
            <a:off x="1882571" y="3403421"/>
            <a:ext cx="8397055" cy="523220"/>
          </a:xfrm>
          <a:prstGeom prst="rect">
            <a:avLst/>
          </a:prstGeom>
          <a:noFill/>
        </p:spPr>
        <p:txBody>
          <a:bodyPr wrap="square">
            <a:spAutoFit/>
          </a:bodyPr>
          <a:lstStyle/>
          <a:p>
            <a:pPr algn="ctr"/>
            <a:r>
              <a:rPr lang="en-US" sz="2800" dirty="0">
                <a:solidFill>
                  <a:schemeClr val="bg1"/>
                </a:solidFill>
                <a:latin typeface="Bahnschrift" panose="020B0502040204020203" pitchFamily="34" charset="0"/>
              </a:rPr>
              <a:t>Lt. Governor set the election date: September 14</a:t>
            </a:r>
          </a:p>
        </p:txBody>
      </p:sp>
      <p:sp>
        <p:nvSpPr>
          <p:cNvPr id="9" name="TextBox 8">
            <a:extLst>
              <a:ext uri="{FF2B5EF4-FFF2-40B4-BE49-F238E27FC236}">
                <a16:creationId xmlns:a16="http://schemas.microsoft.com/office/drawing/2014/main" id="{19752E7D-8C53-4158-96D4-7D9E34E05361}"/>
              </a:ext>
            </a:extLst>
          </p:cNvPr>
          <p:cNvSpPr txBox="1"/>
          <p:nvPr/>
        </p:nvSpPr>
        <p:spPr>
          <a:xfrm>
            <a:off x="1852767" y="4722937"/>
            <a:ext cx="8426859" cy="954107"/>
          </a:xfrm>
          <a:prstGeom prst="rect">
            <a:avLst/>
          </a:prstGeom>
          <a:noFill/>
        </p:spPr>
        <p:txBody>
          <a:bodyPr wrap="square">
            <a:spAutoFit/>
          </a:bodyPr>
          <a:lstStyle/>
          <a:p>
            <a:pPr algn="ctr"/>
            <a:r>
              <a:rPr lang="en-US" sz="2800" dirty="0">
                <a:solidFill>
                  <a:schemeClr val="bg1"/>
                </a:solidFill>
                <a:latin typeface="Bahnschrift" panose="020B0502040204020203" pitchFamily="34" charset="0"/>
              </a:rPr>
              <a:t>Ballots are mailed </a:t>
            </a:r>
            <a:r>
              <a:rPr lang="en-US" sz="2800">
                <a:solidFill>
                  <a:schemeClr val="bg1"/>
                </a:solidFill>
                <a:latin typeface="Bahnschrift" panose="020B0502040204020203" pitchFamily="34" charset="0"/>
              </a:rPr>
              <a:t>mid-August.</a:t>
            </a:r>
          </a:p>
          <a:p>
            <a:pPr algn="ctr"/>
            <a:r>
              <a:rPr lang="en-US" sz="2800">
                <a:solidFill>
                  <a:schemeClr val="bg1"/>
                </a:solidFill>
                <a:latin typeface="Bahnschrift" panose="020B0502040204020203" pitchFamily="34" charset="0"/>
              </a:rPr>
              <a:t>The </a:t>
            </a:r>
            <a:r>
              <a:rPr lang="en-US" sz="2800" dirty="0">
                <a:solidFill>
                  <a:schemeClr val="bg1"/>
                </a:solidFill>
                <a:latin typeface="Bahnschrift" panose="020B0502040204020203" pitchFamily="34" charset="0"/>
              </a:rPr>
              <a:t>campaign to </a:t>
            </a:r>
            <a:r>
              <a:rPr lang="en-US" sz="2800" b="1" dirty="0">
                <a:solidFill>
                  <a:schemeClr val="bg1"/>
                </a:solidFill>
                <a:latin typeface="Bahnschrift" panose="020B0502040204020203" pitchFamily="34" charset="0"/>
              </a:rPr>
              <a:t>STOP THE RECALL </a:t>
            </a:r>
            <a:r>
              <a:rPr lang="en-US" sz="2800" dirty="0">
                <a:solidFill>
                  <a:schemeClr val="bg1"/>
                </a:solidFill>
                <a:latin typeface="Bahnschrift" panose="020B0502040204020203" pitchFamily="34" charset="0"/>
              </a:rPr>
              <a:t>starts </a:t>
            </a:r>
            <a:r>
              <a:rPr lang="en-US" sz="2800" b="1" dirty="0">
                <a:solidFill>
                  <a:schemeClr val="bg1"/>
                </a:solidFill>
                <a:latin typeface="Bahnschrift" panose="020B0502040204020203" pitchFamily="34" charset="0"/>
              </a:rPr>
              <a:t>NOW.</a:t>
            </a:r>
          </a:p>
        </p:txBody>
      </p:sp>
      <p:sp>
        <p:nvSpPr>
          <p:cNvPr id="12" name="Arrow: Down 11">
            <a:extLst>
              <a:ext uri="{FF2B5EF4-FFF2-40B4-BE49-F238E27FC236}">
                <a16:creationId xmlns:a16="http://schemas.microsoft.com/office/drawing/2014/main" id="{37162875-3326-4222-A79D-246EFBDAECD6}"/>
              </a:ext>
            </a:extLst>
          </p:cNvPr>
          <p:cNvSpPr/>
          <p:nvPr/>
        </p:nvSpPr>
        <p:spPr>
          <a:xfrm>
            <a:off x="5850194" y="3997450"/>
            <a:ext cx="439994" cy="640918"/>
          </a:xfrm>
          <a:prstGeom prst="downArrow">
            <a:avLst/>
          </a:prstGeom>
          <a:solidFill>
            <a:schemeClr val="bg1"/>
          </a:solidFill>
          <a:ln>
            <a:solidFill>
              <a:srgbClr val="1E1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A5CFDB4-C249-4C60-A550-3C69504A4A81}"/>
              </a:ext>
            </a:extLst>
          </p:cNvPr>
          <p:cNvSpPr/>
          <p:nvPr/>
        </p:nvSpPr>
        <p:spPr>
          <a:xfrm>
            <a:off x="5846198" y="2757948"/>
            <a:ext cx="439994" cy="574664"/>
          </a:xfrm>
          <a:prstGeom prst="downArrow">
            <a:avLst/>
          </a:prstGeom>
          <a:solidFill>
            <a:schemeClr val="bg1"/>
          </a:solidFill>
          <a:ln>
            <a:solidFill>
              <a:srgbClr val="1E1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2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89B3AE-0F08-4D41-95F9-FF9C7F58A724}"/>
              </a:ext>
            </a:extLst>
          </p:cNvPr>
          <p:cNvSpPr/>
          <p:nvPr/>
        </p:nvSpPr>
        <p:spPr>
          <a:xfrm>
            <a:off x="313425" y="523568"/>
            <a:ext cx="11320733" cy="973393"/>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F2CBE-09F8-4AD6-BDE0-184B587C4CE1}"/>
              </a:ext>
            </a:extLst>
          </p:cNvPr>
          <p:cNvSpPr>
            <a:spLocks noGrp="1"/>
          </p:cNvSpPr>
          <p:nvPr>
            <p:ph type="title"/>
          </p:nvPr>
        </p:nvSpPr>
        <p:spPr>
          <a:xfrm>
            <a:off x="749711" y="372499"/>
            <a:ext cx="10515600" cy="1325563"/>
          </a:xfrm>
        </p:spPr>
        <p:txBody>
          <a:bodyPr>
            <a:normAutofit/>
          </a:bodyPr>
          <a:lstStyle/>
          <a:p>
            <a:pPr algn="ctr"/>
            <a:r>
              <a:rPr lang="en-US" sz="4800" dirty="0">
                <a:solidFill>
                  <a:schemeClr val="bg1"/>
                </a:solidFill>
                <a:latin typeface="Bahnschrift" panose="020B0502040204020203" pitchFamily="34" charset="0"/>
              </a:rPr>
              <a:t>Who’s Behind the Anti-Union Recall?</a:t>
            </a:r>
          </a:p>
        </p:txBody>
      </p:sp>
      <p:sp>
        <p:nvSpPr>
          <p:cNvPr id="3" name="Content Placeholder 2">
            <a:extLst>
              <a:ext uri="{FF2B5EF4-FFF2-40B4-BE49-F238E27FC236}">
                <a16:creationId xmlns:a16="http://schemas.microsoft.com/office/drawing/2014/main" id="{E3C3F5D5-1E79-49EE-90E7-872780C0CF52}"/>
              </a:ext>
            </a:extLst>
          </p:cNvPr>
          <p:cNvSpPr>
            <a:spLocks noGrp="1"/>
          </p:cNvSpPr>
          <p:nvPr>
            <p:ph idx="1"/>
          </p:nvPr>
        </p:nvSpPr>
        <p:spPr>
          <a:xfrm>
            <a:off x="918713" y="2084418"/>
            <a:ext cx="10515600" cy="4351338"/>
          </a:xfrm>
        </p:spPr>
        <p:txBody>
          <a:bodyPr/>
          <a:lstStyle/>
          <a:p>
            <a:r>
              <a:rPr lang="en-US" dirty="0">
                <a:latin typeface="Bahnschrift" panose="020B0502040204020203" pitchFamily="34" charset="0"/>
              </a:rPr>
              <a:t>Anti-union, anti-public education millionaires are bankrolling the recall election.</a:t>
            </a:r>
          </a:p>
          <a:p>
            <a:pPr marL="0" indent="0">
              <a:buNone/>
            </a:pPr>
            <a:endParaRPr lang="en-US" dirty="0">
              <a:latin typeface="Bahnschrift" panose="020B0502040204020203" pitchFamily="34" charset="0"/>
            </a:endParaRPr>
          </a:p>
          <a:p>
            <a:pPr marL="0" indent="0">
              <a:buNone/>
            </a:pPr>
            <a:endParaRPr lang="en-US" dirty="0">
              <a:latin typeface="Bahnschrift" panose="020B0502040204020203" pitchFamily="34" charset="0"/>
            </a:endParaRPr>
          </a:p>
          <a:p>
            <a:r>
              <a:rPr lang="en-US" dirty="0">
                <a:latin typeface="Bahnschrift" panose="020B0502040204020203" pitchFamily="34" charset="0"/>
              </a:rPr>
              <a:t>All the backers share one thing in common: They despise unions and want to limit worker power.</a:t>
            </a:r>
          </a:p>
        </p:txBody>
      </p:sp>
      <p:sp>
        <p:nvSpPr>
          <p:cNvPr id="5" name="Rectangle 4">
            <a:extLst>
              <a:ext uri="{FF2B5EF4-FFF2-40B4-BE49-F238E27FC236}">
                <a16:creationId xmlns:a16="http://schemas.microsoft.com/office/drawing/2014/main" id="{D7C24ADA-747F-4362-A1C4-A07CC170EFB5}"/>
              </a:ext>
            </a:extLst>
          </p:cNvPr>
          <p:cNvSpPr/>
          <p:nvPr/>
        </p:nvSpPr>
        <p:spPr>
          <a:xfrm>
            <a:off x="-7374" y="6700910"/>
            <a:ext cx="12199374" cy="88488"/>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2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0A0D8A-F9BD-460E-8880-D80E59299FB2}"/>
              </a:ext>
            </a:extLst>
          </p:cNvPr>
          <p:cNvSpPr/>
          <p:nvPr/>
        </p:nvSpPr>
        <p:spPr>
          <a:xfrm>
            <a:off x="110615" y="523568"/>
            <a:ext cx="11523544" cy="973393"/>
          </a:xfrm>
          <a:prstGeom prst="rect">
            <a:avLst/>
          </a:prstGeom>
          <a:solidFill>
            <a:srgbClr val="1E1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912927-8FF0-422C-8FAF-9D2DBCB76F7F}"/>
              </a:ext>
            </a:extLst>
          </p:cNvPr>
          <p:cNvSpPr/>
          <p:nvPr/>
        </p:nvSpPr>
        <p:spPr>
          <a:xfrm>
            <a:off x="110614" y="1496961"/>
            <a:ext cx="5803490" cy="5361039"/>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A03FD-672F-4AAE-B899-0A0299AE9D43}"/>
              </a:ext>
            </a:extLst>
          </p:cNvPr>
          <p:cNvSpPr>
            <a:spLocks noGrp="1"/>
          </p:cNvSpPr>
          <p:nvPr>
            <p:ph type="title"/>
          </p:nvPr>
        </p:nvSpPr>
        <p:spPr>
          <a:xfrm>
            <a:off x="191729" y="365125"/>
            <a:ext cx="11162071" cy="1325563"/>
          </a:xfrm>
        </p:spPr>
        <p:txBody>
          <a:bodyPr>
            <a:normAutofit/>
          </a:bodyPr>
          <a:lstStyle/>
          <a:p>
            <a:r>
              <a:rPr lang="en-US" sz="4800" dirty="0">
                <a:solidFill>
                  <a:schemeClr val="bg1"/>
                </a:solidFill>
                <a:latin typeface="Bahnschrift" panose="020B0502040204020203" pitchFamily="34" charset="0"/>
              </a:rPr>
              <a:t>Who’s Behind the Anti-Union Recall</a:t>
            </a:r>
          </a:p>
        </p:txBody>
      </p:sp>
      <p:sp>
        <p:nvSpPr>
          <p:cNvPr id="3" name="Content Placeholder 2">
            <a:extLst>
              <a:ext uri="{FF2B5EF4-FFF2-40B4-BE49-F238E27FC236}">
                <a16:creationId xmlns:a16="http://schemas.microsoft.com/office/drawing/2014/main" id="{C1220D1B-B29F-46B8-A28B-24465888FF08}"/>
              </a:ext>
            </a:extLst>
          </p:cNvPr>
          <p:cNvSpPr>
            <a:spLocks noGrp="1"/>
          </p:cNvSpPr>
          <p:nvPr>
            <p:ph idx="1"/>
          </p:nvPr>
        </p:nvSpPr>
        <p:spPr>
          <a:xfrm>
            <a:off x="261784" y="1852307"/>
            <a:ext cx="5501149" cy="4351338"/>
          </a:xfrm>
        </p:spPr>
        <p:txBody>
          <a:bodyPr>
            <a:normAutofit/>
          </a:bodyPr>
          <a:lstStyle/>
          <a:p>
            <a:r>
              <a:rPr lang="en-US" dirty="0">
                <a:solidFill>
                  <a:schemeClr val="bg1"/>
                </a:solidFill>
                <a:latin typeface="Bahnschrift" panose="020B0502040204020203" pitchFamily="34" charset="0"/>
              </a:rPr>
              <a:t>Lincoln Club of Orange County</a:t>
            </a:r>
          </a:p>
          <a:p>
            <a:pPr marL="0" indent="0" algn="ctr">
              <a:buNone/>
            </a:pPr>
            <a:endParaRPr lang="en-US" dirty="0">
              <a:solidFill>
                <a:schemeClr val="bg1"/>
              </a:solidFill>
              <a:latin typeface="Bahnschrift" panose="020B0502040204020203" pitchFamily="34" charset="0"/>
            </a:endParaRPr>
          </a:p>
          <a:p>
            <a:r>
              <a:rPr lang="en-US" dirty="0">
                <a:solidFill>
                  <a:schemeClr val="bg1"/>
                </a:solidFill>
                <a:latin typeface="Bahnschrift" panose="020B0502040204020203" pitchFamily="34" charset="0"/>
              </a:rPr>
              <a:t>California Policy Center</a:t>
            </a:r>
          </a:p>
          <a:p>
            <a:pPr marL="0" indent="0">
              <a:buNone/>
            </a:pPr>
            <a:endParaRPr lang="en-US" dirty="0">
              <a:solidFill>
                <a:schemeClr val="bg1"/>
              </a:solidFill>
              <a:latin typeface="Bahnschrift" panose="020B0502040204020203" pitchFamily="34" charset="0"/>
            </a:endParaRPr>
          </a:p>
          <a:p>
            <a:r>
              <a:rPr lang="en-US" dirty="0">
                <a:solidFill>
                  <a:schemeClr val="bg1"/>
                </a:solidFill>
                <a:latin typeface="Bahnschrift" panose="020B0502040204020203" pitchFamily="34" charset="0"/>
              </a:rPr>
              <a:t>Trump Donors and Allies</a:t>
            </a:r>
          </a:p>
          <a:p>
            <a:pPr marL="0" indent="0">
              <a:buNone/>
            </a:pPr>
            <a:endParaRPr lang="en-US" dirty="0">
              <a:solidFill>
                <a:schemeClr val="bg1"/>
              </a:solidFill>
              <a:latin typeface="Bahnschrift" panose="020B0502040204020203" pitchFamily="34" charset="0"/>
            </a:endParaRPr>
          </a:p>
          <a:p>
            <a:r>
              <a:rPr lang="en-US" dirty="0">
                <a:solidFill>
                  <a:schemeClr val="bg1"/>
                </a:solidFill>
                <a:latin typeface="Bahnschrift" panose="020B0502040204020203" pitchFamily="34" charset="0"/>
              </a:rPr>
              <a:t>Anti-Union Millionaires and Billionaires</a:t>
            </a:r>
          </a:p>
        </p:txBody>
      </p:sp>
      <p:pic>
        <p:nvPicPr>
          <p:cNvPr id="13" name="Graphic 12" descr="Money with solid fill">
            <a:extLst>
              <a:ext uri="{FF2B5EF4-FFF2-40B4-BE49-F238E27FC236}">
                <a16:creationId xmlns:a16="http://schemas.microsoft.com/office/drawing/2014/main" id="{39A20340-8E86-4C29-A0BD-331C427D0D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4125" y="4265635"/>
            <a:ext cx="2493033" cy="2493033"/>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E161FA15-5B06-4F35-8B06-B619C94312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1158" y="2900677"/>
            <a:ext cx="1664869" cy="1668610"/>
          </a:xfrm>
          <a:prstGeom prst="rect">
            <a:avLst/>
          </a:prstGeom>
        </p:spPr>
      </p:pic>
      <p:pic>
        <p:nvPicPr>
          <p:cNvPr id="17" name="Picture 16">
            <a:extLst>
              <a:ext uri="{FF2B5EF4-FFF2-40B4-BE49-F238E27FC236}">
                <a16:creationId xmlns:a16="http://schemas.microsoft.com/office/drawing/2014/main" id="{B00DC807-12CB-4B74-B939-7C54562DD6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4924" y="1666740"/>
            <a:ext cx="3082456" cy="1890133"/>
          </a:xfrm>
          <a:prstGeom prst="rect">
            <a:avLst/>
          </a:prstGeom>
        </p:spPr>
      </p:pic>
    </p:spTree>
    <p:extLst>
      <p:ext uri="{BB962C8B-B14F-4D97-AF65-F5344CB8AC3E}">
        <p14:creationId xmlns:p14="http://schemas.microsoft.com/office/powerpoint/2010/main" val="128989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8AAA93-C629-4C89-9D9A-1534825F113C}"/>
              </a:ext>
            </a:extLst>
          </p:cNvPr>
          <p:cNvSpPr/>
          <p:nvPr/>
        </p:nvSpPr>
        <p:spPr>
          <a:xfrm>
            <a:off x="313425" y="523568"/>
            <a:ext cx="11320733" cy="973393"/>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76C4C-E865-45D9-9450-23E39503231B}"/>
              </a:ext>
            </a:extLst>
          </p:cNvPr>
          <p:cNvSpPr>
            <a:spLocks noGrp="1"/>
          </p:cNvSpPr>
          <p:nvPr>
            <p:ph type="title"/>
          </p:nvPr>
        </p:nvSpPr>
        <p:spPr/>
        <p:txBody>
          <a:bodyPr>
            <a:normAutofit/>
          </a:bodyPr>
          <a:lstStyle/>
          <a:p>
            <a:pPr algn="ctr"/>
            <a:r>
              <a:rPr lang="en-US" sz="4800" dirty="0">
                <a:solidFill>
                  <a:schemeClr val="bg1"/>
                </a:solidFill>
                <a:latin typeface="Bahnschrift" panose="020B0502040204020203" pitchFamily="34" charset="0"/>
              </a:rPr>
              <a:t>What’s at Stake with the Recall</a:t>
            </a:r>
          </a:p>
        </p:txBody>
      </p:sp>
      <p:sp>
        <p:nvSpPr>
          <p:cNvPr id="3" name="Content Placeholder 2">
            <a:extLst>
              <a:ext uri="{FF2B5EF4-FFF2-40B4-BE49-F238E27FC236}">
                <a16:creationId xmlns:a16="http://schemas.microsoft.com/office/drawing/2014/main" id="{077CC8DC-55D7-4D48-B5F7-BFCCC815070B}"/>
              </a:ext>
            </a:extLst>
          </p:cNvPr>
          <p:cNvSpPr>
            <a:spLocks noGrp="1"/>
          </p:cNvSpPr>
          <p:nvPr>
            <p:ph idx="1"/>
          </p:nvPr>
        </p:nvSpPr>
        <p:spPr/>
        <p:txBody>
          <a:bodyPr/>
          <a:lstStyle/>
          <a:p>
            <a:r>
              <a:rPr lang="en-US" sz="3600" b="1" dirty="0">
                <a:latin typeface="Bahnschrift" panose="020B0502040204020203" pitchFamily="34" charset="0"/>
              </a:rPr>
              <a:t>EVERYTHING</a:t>
            </a:r>
            <a:r>
              <a:rPr lang="en-US" dirty="0">
                <a:latin typeface="Bahnschrift" panose="020B0502040204020203" pitchFamily="34" charset="0"/>
              </a:rPr>
              <a:t> the labor movement has done to lift standards over decades. </a:t>
            </a:r>
          </a:p>
          <a:p>
            <a:pPr marL="0" indent="0">
              <a:buNone/>
            </a:pPr>
            <a:endParaRPr lang="en-US" dirty="0">
              <a:latin typeface="Bahnschrift" panose="020B0502040204020203" pitchFamily="34" charset="0"/>
            </a:endParaRPr>
          </a:p>
          <a:p>
            <a:r>
              <a:rPr lang="en-US" dirty="0">
                <a:latin typeface="Bahnschrift" panose="020B0502040204020203" pitchFamily="34" charset="0"/>
              </a:rPr>
              <a:t>Anti-union Republicans would control state agencies and have extraordinary influence over policy on worker issues.</a:t>
            </a:r>
          </a:p>
          <a:p>
            <a:pPr marL="0" indent="0">
              <a:buNone/>
            </a:pPr>
            <a:endParaRPr lang="en-US" dirty="0">
              <a:latin typeface="Bahnschrift" panose="020B0502040204020203" pitchFamily="34" charset="0"/>
            </a:endParaRPr>
          </a:p>
          <a:p>
            <a:r>
              <a:rPr lang="en-US" dirty="0">
                <a:latin typeface="Bahnschrift" panose="020B0502040204020203" pitchFamily="34" charset="0"/>
              </a:rPr>
              <a:t>Governor would have power to veto any legislation we pass to protect workers, raise wages and build stronger unions.</a:t>
            </a:r>
          </a:p>
          <a:p>
            <a:endParaRPr lang="en-US" dirty="0"/>
          </a:p>
          <a:p>
            <a:endParaRPr lang="en-US" dirty="0"/>
          </a:p>
        </p:txBody>
      </p:sp>
      <p:sp>
        <p:nvSpPr>
          <p:cNvPr id="6" name="Rectangle 5">
            <a:extLst>
              <a:ext uri="{FF2B5EF4-FFF2-40B4-BE49-F238E27FC236}">
                <a16:creationId xmlns:a16="http://schemas.microsoft.com/office/drawing/2014/main" id="{CA9269EC-85D0-4A10-9B3C-9A5C4B5D349A}"/>
              </a:ext>
            </a:extLst>
          </p:cNvPr>
          <p:cNvSpPr/>
          <p:nvPr/>
        </p:nvSpPr>
        <p:spPr>
          <a:xfrm>
            <a:off x="-7374" y="6700910"/>
            <a:ext cx="12199374" cy="88488"/>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06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080BE8-36FC-478A-A5C5-02C138BC6FF4}"/>
              </a:ext>
            </a:extLst>
          </p:cNvPr>
          <p:cNvSpPr/>
          <p:nvPr/>
        </p:nvSpPr>
        <p:spPr>
          <a:xfrm>
            <a:off x="0" y="523568"/>
            <a:ext cx="12191999" cy="973393"/>
          </a:xfrm>
          <a:prstGeom prst="rect">
            <a:avLst/>
          </a:prstGeom>
          <a:solidFill>
            <a:srgbClr val="1E1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7E9AA-242C-4175-B3D8-0BFB757C3597}"/>
              </a:ext>
            </a:extLst>
          </p:cNvPr>
          <p:cNvSpPr/>
          <p:nvPr/>
        </p:nvSpPr>
        <p:spPr>
          <a:xfrm>
            <a:off x="0" y="1590137"/>
            <a:ext cx="6946490" cy="5267863"/>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C8E0D-41D5-4FDA-ADB1-78CF9CA02580}"/>
              </a:ext>
            </a:extLst>
          </p:cNvPr>
          <p:cNvSpPr>
            <a:spLocks noGrp="1"/>
          </p:cNvSpPr>
          <p:nvPr>
            <p:ph type="title"/>
          </p:nvPr>
        </p:nvSpPr>
        <p:spPr>
          <a:xfrm>
            <a:off x="459658" y="323462"/>
            <a:ext cx="10515600" cy="1325563"/>
          </a:xfrm>
        </p:spPr>
        <p:txBody>
          <a:bodyPr>
            <a:normAutofit/>
          </a:bodyPr>
          <a:lstStyle/>
          <a:p>
            <a:r>
              <a:rPr lang="en-US" sz="4800" dirty="0">
                <a:solidFill>
                  <a:schemeClr val="bg1"/>
                </a:solidFill>
                <a:latin typeface="Bahnschrift" panose="020B0502040204020203" pitchFamily="34" charset="0"/>
              </a:rPr>
              <a:t>What’s at Stake with the Recall</a:t>
            </a:r>
          </a:p>
        </p:txBody>
      </p:sp>
      <p:sp>
        <p:nvSpPr>
          <p:cNvPr id="3" name="Content Placeholder 2">
            <a:extLst>
              <a:ext uri="{FF2B5EF4-FFF2-40B4-BE49-F238E27FC236}">
                <a16:creationId xmlns:a16="http://schemas.microsoft.com/office/drawing/2014/main" id="{3CE84362-6EE0-4C5F-AD90-88569280BF0B}"/>
              </a:ext>
            </a:extLst>
          </p:cNvPr>
          <p:cNvSpPr>
            <a:spLocks noGrp="1"/>
          </p:cNvSpPr>
          <p:nvPr>
            <p:ph idx="1"/>
          </p:nvPr>
        </p:nvSpPr>
        <p:spPr>
          <a:xfrm>
            <a:off x="140859" y="1836929"/>
            <a:ext cx="6931742" cy="4774278"/>
          </a:xfrm>
        </p:spPr>
        <p:txBody>
          <a:bodyPr>
            <a:normAutofit lnSpcReduction="10000"/>
          </a:bodyPr>
          <a:lstStyle/>
          <a:p>
            <a:r>
              <a:rPr lang="en-US" dirty="0">
                <a:solidFill>
                  <a:schemeClr val="bg1"/>
                </a:solidFill>
                <a:latin typeface="Bahnschrift" panose="020B0502040204020203" pitchFamily="34" charset="0"/>
              </a:rPr>
              <a:t>Public education funding</a:t>
            </a:r>
          </a:p>
          <a:p>
            <a:r>
              <a:rPr lang="en-US" dirty="0">
                <a:solidFill>
                  <a:schemeClr val="bg1"/>
                </a:solidFill>
                <a:latin typeface="Bahnschrift" panose="020B0502040204020203" pitchFamily="34" charset="0"/>
              </a:rPr>
              <a:t>Public sector jobs</a:t>
            </a:r>
          </a:p>
          <a:p>
            <a:r>
              <a:rPr lang="en-US" dirty="0">
                <a:solidFill>
                  <a:schemeClr val="bg1"/>
                </a:solidFill>
                <a:latin typeface="Bahnschrift" panose="020B0502040204020203" pitchFamily="34" charset="0"/>
              </a:rPr>
              <a:t>$15 minimum wage</a:t>
            </a:r>
          </a:p>
          <a:p>
            <a:r>
              <a:rPr lang="en-US" dirty="0">
                <a:solidFill>
                  <a:schemeClr val="bg1"/>
                </a:solidFill>
                <a:latin typeface="Bahnschrift" panose="020B0502040204020203" pitchFamily="34" charset="0"/>
              </a:rPr>
              <a:t>Worker pensions</a:t>
            </a:r>
          </a:p>
          <a:p>
            <a:r>
              <a:rPr lang="en-US" dirty="0">
                <a:solidFill>
                  <a:schemeClr val="bg1"/>
                </a:solidFill>
                <a:latin typeface="Bahnschrift" panose="020B0502040204020203" pitchFamily="34" charset="0"/>
              </a:rPr>
              <a:t>The right to join a union</a:t>
            </a:r>
          </a:p>
          <a:p>
            <a:r>
              <a:rPr lang="en-US" dirty="0">
                <a:solidFill>
                  <a:schemeClr val="bg1"/>
                </a:solidFill>
                <a:latin typeface="Bahnschrift" panose="020B0502040204020203" pitchFamily="34" charset="0"/>
              </a:rPr>
              <a:t>Corporate accountability</a:t>
            </a:r>
          </a:p>
          <a:p>
            <a:r>
              <a:rPr lang="en-US" dirty="0">
                <a:solidFill>
                  <a:schemeClr val="bg1"/>
                </a:solidFill>
                <a:latin typeface="Bahnschrift" panose="020B0502040204020203" pitchFamily="34" charset="0"/>
              </a:rPr>
              <a:t>Workplace health and safety regulations</a:t>
            </a:r>
          </a:p>
          <a:p>
            <a:r>
              <a:rPr lang="en-US" dirty="0">
                <a:solidFill>
                  <a:schemeClr val="bg1"/>
                </a:solidFill>
                <a:latin typeface="Bahnschrift" panose="020B0502040204020203" pitchFamily="34" charset="0"/>
              </a:rPr>
              <a:t>Immigrant worker rights</a:t>
            </a:r>
          </a:p>
          <a:p>
            <a:r>
              <a:rPr lang="en-US" dirty="0">
                <a:solidFill>
                  <a:schemeClr val="bg1"/>
                </a:solidFill>
                <a:latin typeface="Bahnschrift" panose="020B0502040204020203" pitchFamily="34" charset="0"/>
              </a:rPr>
              <a:t>Union construction jobs and apprenticeships</a:t>
            </a:r>
          </a:p>
          <a:p>
            <a:endParaRPr lang="en-US" dirty="0"/>
          </a:p>
        </p:txBody>
      </p:sp>
      <p:pic>
        <p:nvPicPr>
          <p:cNvPr id="10" name="Picture 9" descr="A group of people holding signs&#10;&#10;Description automatically generated with medium confidence">
            <a:extLst>
              <a:ext uri="{FF2B5EF4-FFF2-40B4-BE49-F238E27FC236}">
                <a16:creationId xmlns:a16="http://schemas.microsoft.com/office/drawing/2014/main" id="{9DCB2331-585C-47CF-9A76-A75ED4396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144" y="1590137"/>
            <a:ext cx="5252617" cy="5267863"/>
          </a:xfrm>
          <a:prstGeom prst="rect">
            <a:avLst/>
          </a:prstGeom>
        </p:spPr>
      </p:pic>
    </p:spTree>
    <p:extLst>
      <p:ext uri="{BB962C8B-B14F-4D97-AF65-F5344CB8AC3E}">
        <p14:creationId xmlns:p14="http://schemas.microsoft.com/office/powerpoint/2010/main" val="231771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664C23-152F-4557-84D4-402F637281EC}"/>
              </a:ext>
            </a:extLst>
          </p:cNvPr>
          <p:cNvSpPr/>
          <p:nvPr/>
        </p:nvSpPr>
        <p:spPr>
          <a:xfrm>
            <a:off x="313425" y="529319"/>
            <a:ext cx="11320733" cy="973393"/>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D2C84-233A-482F-93F2-D7CD9B309894}"/>
              </a:ext>
            </a:extLst>
          </p:cNvPr>
          <p:cNvSpPr>
            <a:spLocks noGrp="1"/>
          </p:cNvSpPr>
          <p:nvPr>
            <p:ph type="title"/>
          </p:nvPr>
        </p:nvSpPr>
        <p:spPr>
          <a:xfrm>
            <a:off x="808704" y="365125"/>
            <a:ext cx="10515600" cy="1325563"/>
          </a:xfrm>
        </p:spPr>
        <p:txBody>
          <a:bodyPr>
            <a:normAutofit/>
          </a:bodyPr>
          <a:lstStyle/>
          <a:p>
            <a:pPr algn="ctr"/>
            <a:r>
              <a:rPr lang="en-US" sz="4800" dirty="0">
                <a:solidFill>
                  <a:schemeClr val="bg1"/>
                </a:solidFill>
                <a:latin typeface="Bahnschrift" panose="020B0502040204020203" pitchFamily="34" charset="0"/>
              </a:rPr>
              <a:t>What’s at Stake with the Recall</a:t>
            </a:r>
          </a:p>
        </p:txBody>
      </p:sp>
      <p:sp>
        <p:nvSpPr>
          <p:cNvPr id="3" name="Content Placeholder 2">
            <a:extLst>
              <a:ext uri="{FF2B5EF4-FFF2-40B4-BE49-F238E27FC236}">
                <a16:creationId xmlns:a16="http://schemas.microsoft.com/office/drawing/2014/main" id="{713D5801-E71C-4E4E-9B0C-46F3D1E42DC4}"/>
              </a:ext>
            </a:extLst>
          </p:cNvPr>
          <p:cNvSpPr>
            <a:spLocks noGrp="1"/>
          </p:cNvSpPr>
          <p:nvPr>
            <p:ph idx="1"/>
          </p:nvPr>
        </p:nvSpPr>
        <p:spPr>
          <a:xfrm>
            <a:off x="7290202" y="3313890"/>
            <a:ext cx="5202621" cy="999556"/>
          </a:xfrm>
        </p:spPr>
        <p:txBody>
          <a:bodyPr>
            <a:normAutofit/>
          </a:bodyPr>
          <a:lstStyle/>
          <a:p>
            <a:pPr marL="0" indent="0" algn="ctr">
              <a:buNone/>
            </a:pPr>
            <a:r>
              <a:rPr lang="en-US" sz="2400" dirty="0">
                <a:latin typeface="Bahnschrift" panose="020B0502040204020203" pitchFamily="34" charset="0"/>
              </a:rPr>
              <a:t>Learn more at </a:t>
            </a:r>
            <a:r>
              <a:rPr lang="en-US" sz="2400" dirty="0">
                <a:latin typeface="Bahnschrift" panose="020B0502040204020203" pitchFamily="34" charset="0"/>
                <a:hlinkClick r:id="rId2"/>
              </a:rPr>
              <a:t>www.NoAntiWorkerRecall.com</a:t>
            </a:r>
            <a:endParaRPr lang="en-US" sz="2400" dirty="0">
              <a:latin typeface="Bahnschrift" panose="020B0502040204020203" pitchFamily="34" charset="0"/>
            </a:endParaRPr>
          </a:p>
        </p:txBody>
      </p:sp>
      <p:pic>
        <p:nvPicPr>
          <p:cNvPr id="9" name="Picture 8" descr="Text&#10;&#10;Description automatically generated with medium confidence">
            <a:extLst>
              <a:ext uri="{FF2B5EF4-FFF2-40B4-BE49-F238E27FC236}">
                <a16:creationId xmlns:a16="http://schemas.microsoft.com/office/drawing/2014/main" id="{E5CDD5AB-5C56-41D2-A6A6-DF14A4193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83" y="1690688"/>
            <a:ext cx="6700519" cy="4953526"/>
          </a:xfrm>
          <a:prstGeom prst="rect">
            <a:avLst/>
          </a:prstGeom>
        </p:spPr>
      </p:pic>
      <p:sp>
        <p:nvSpPr>
          <p:cNvPr id="10" name="Rectangle 9">
            <a:extLst>
              <a:ext uri="{FF2B5EF4-FFF2-40B4-BE49-F238E27FC236}">
                <a16:creationId xmlns:a16="http://schemas.microsoft.com/office/drawing/2014/main" id="{71773FDF-0651-4EC2-9E6F-7F8AF95767EE}"/>
              </a:ext>
            </a:extLst>
          </p:cNvPr>
          <p:cNvSpPr/>
          <p:nvPr/>
        </p:nvSpPr>
        <p:spPr>
          <a:xfrm>
            <a:off x="313425" y="1608083"/>
            <a:ext cx="7203574" cy="5158477"/>
          </a:xfrm>
          <a:prstGeom prst="rect">
            <a:avLst/>
          </a:prstGeom>
          <a:noFill/>
          <a:ln w="76200">
            <a:solidFill>
              <a:srgbClr val="1E1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591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719E6C5C06804D86E6EAA847A798BB" ma:contentTypeVersion="9" ma:contentTypeDescription="Create a new document." ma:contentTypeScope="" ma:versionID="7ef0f9af9d8293136dff5d24e094785f">
  <xsd:schema xmlns:xsd="http://www.w3.org/2001/XMLSchema" xmlns:xs="http://www.w3.org/2001/XMLSchema" xmlns:p="http://schemas.microsoft.com/office/2006/metadata/properties" xmlns:ns3="984431e0-63a1-4273-b15e-8d7a9ffc7b37" xmlns:ns4="426ad990-7186-40c1-8955-8f96fcb06f85" targetNamespace="http://schemas.microsoft.com/office/2006/metadata/properties" ma:root="true" ma:fieldsID="e52f9765b00d47fac35cad5e79ac98b7" ns3:_="" ns4:_="">
    <xsd:import namespace="984431e0-63a1-4273-b15e-8d7a9ffc7b37"/>
    <xsd:import namespace="426ad990-7186-40c1-8955-8f96fcb06f8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4431e0-63a1-4273-b15e-8d7a9ffc7b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6ad990-7186-40c1-8955-8f96fcb06f8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2D2B3B-B1C6-4F65-AA61-55202486226B}">
  <ds:schemaRefs>
    <ds:schemaRef ds:uri="http://schemas.openxmlformats.org/package/2006/metadata/core-properties"/>
    <ds:schemaRef ds:uri="984431e0-63a1-4273-b15e-8d7a9ffc7b37"/>
    <ds:schemaRef ds:uri="http://schemas.microsoft.com/office/2006/documentManagement/types"/>
    <ds:schemaRef ds:uri="http://purl.org/dc/dcmitype/"/>
    <ds:schemaRef ds:uri="http://purl.org/dc/terms/"/>
    <ds:schemaRef ds:uri="http://purl.org/dc/elements/1.1/"/>
    <ds:schemaRef ds:uri="http://www.w3.org/XML/1998/namespace"/>
    <ds:schemaRef ds:uri="http://schemas.microsoft.com/office/infopath/2007/PartnerControls"/>
    <ds:schemaRef ds:uri="426ad990-7186-40c1-8955-8f96fcb06f85"/>
    <ds:schemaRef ds:uri="http://schemas.microsoft.com/office/2006/metadata/properties"/>
  </ds:schemaRefs>
</ds:datastoreItem>
</file>

<file path=customXml/itemProps2.xml><?xml version="1.0" encoding="utf-8"?>
<ds:datastoreItem xmlns:ds="http://schemas.openxmlformats.org/officeDocument/2006/customXml" ds:itemID="{C74D4CD6-3EE5-450E-9F72-62F0D5170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4431e0-63a1-4273-b15e-8d7a9ffc7b37"/>
    <ds:schemaRef ds:uri="426ad990-7186-40c1-8955-8f96fcb06f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77AB90-DD71-4FE7-A6FD-FCE24C6F4D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725</TotalTime>
  <Words>882</Words>
  <Application>Microsoft Office PowerPoint</Application>
  <PresentationFormat>Widescreen</PresentationFormat>
  <Paragraphs>87</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Bahnschrift</vt:lpstr>
      <vt:lpstr>Calibri</vt:lpstr>
      <vt:lpstr>Calibri Light</vt:lpstr>
      <vt:lpstr>Office Theme</vt:lpstr>
      <vt:lpstr>PowerPoint Presentation</vt:lpstr>
      <vt:lpstr>PowerPoint Presentation</vt:lpstr>
      <vt:lpstr>Who’s Behind the Anti-Union Recall?</vt:lpstr>
      <vt:lpstr>Recall Process and Timeline</vt:lpstr>
      <vt:lpstr>Who’s Behind the Anti-Union Recall?</vt:lpstr>
      <vt:lpstr>Who’s Behind the Anti-Union Recall</vt:lpstr>
      <vt:lpstr>What’s at Stake with the Recall</vt:lpstr>
      <vt:lpstr>What’s at Stake with the Recall</vt:lpstr>
      <vt:lpstr>What’s at Stake with the Recall</vt:lpstr>
      <vt:lpstr>PowerPoint Presentation</vt:lpstr>
      <vt:lpstr>Labor WILL Stop the Recall</vt:lpstr>
      <vt:lpstr>The Return of the Ground Game</vt:lpstr>
      <vt:lpstr>Mobilizing to Win</vt:lpstr>
      <vt:lpstr>Mobilizing to Win</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on the Anti-Union Recall graphic</dc:title>
  <dc:creator>Steve Smith</dc:creator>
  <cp:lastModifiedBy>Jazmine Reyes</cp:lastModifiedBy>
  <cp:revision>63</cp:revision>
  <dcterms:created xsi:type="dcterms:W3CDTF">2021-06-08T16:41:01Z</dcterms:created>
  <dcterms:modified xsi:type="dcterms:W3CDTF">2021-07-13T20:11:32Z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0x0101007B719E6C5C06804D86E6EAA847A798BB</vt:lpwstr>
  </property>
</Properties>
</file>